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7432000" cy="36576000"/>
  <p:notesSz cx="6858000" cy="9144000"/>
  <p:defaultTextStyle>
    <a:defPPr>
      <a:defRPr lang="en-US"/>
    </a:defPPr>
    <a:lvl1pPr marL="0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90044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80088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70132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60176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50220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40264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30309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20353" algn="l" defTabSz="209004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AEE"/>
    <a:srgbClr val="FFFFFF"/>
    <a:srgbClr val="984807"/>
    <a:srgbClr val="39200D"/>
    <a:srgbClr val="E1C1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734" autoAdjust="0"/>
    <p:restoredTop sz="94660"/>
  </p:normalViewPr>
  <p:slideViewPr>
    <p:cSldViewPr snapToGrid="0">
      <p:cViewPr>
        <p:scale>
          <a:sx n="50" d="100"/>
          <a:sy n="50" d="100"/>
        </p:scale>
        <p:origin x="64" y="-96"/>
      </p:cViewPr>
      <p:guideLst>
        <p:guide orient="horz" pos="11520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B7CB6-3717-8648-BDF7-525BBD083CC2}" type="datetimeFigureOut">
              <a:rPr lang="en-US" smtClean="0"/>
              <a:t>7/2/14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45E19-78F5-1E40-9403-35284911D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1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90044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80088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70132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60176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50220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40264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30309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20353" algn="l" defTabSz="2090044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45E19-78F5-1E40-9403-35284911D9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0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1362270"/>
            <a:ext cx="2331720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726400"/>
            <a:ext cx="1920240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90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8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7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60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5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40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20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4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0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64317" y="6248404"/>
            <a:ext cx="29627511" cy="13315526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81778" y="6248404"/>
            <a:ext cx="88425339" cy="13315526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9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1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3503468"/>
            <a:ext cx="23317200" cy="7264400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5502473"/>
            <a:ext cx="23317200" cy="8000997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90044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8008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7013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601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5022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4026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3030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203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1777" y="36415137"/>
            <a:ext cx="59026425" cy="102988533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65402" y="36415137"/>
            <a:ext cx="59026425" cy="102988533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9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464736"/>
            <a:ext cx="2468880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8187270"/>
            <a:ext cx="12120564" cy="341206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90044" indent="0">
              <a:buNone/>
              <a:defRPr sz="9100" b="1"/>
            </a:lvl2pPr>
            <a:lvl3pPr marL="4180088" indent="0">
              <a:buNone/>
              <a:defRPr sz="8200" b="1"/>
            </a:lvl3pPr>
            <a:lvl4pPr marL="6270132" indent="0">
              <a:buNone/>
              <a:defRPr sz="7300" b="1"/>
            </a:lvl4pPr>
            <a:lvl5pPr marL="8360176" indent="0">
              <a:buNone/>
              <a:defRPr sz="7300" b="1"/>
            </a:lvl5pPr>
            <a:lvl6pPr marL="10450220" indent="0">
              <a:buNone/>
              <a:defRPr sz="7300" b="1"/>
            </a:lvl6pPr>
            <a:lvl7pPr marL="12540264" indent="0">
              <a:buNone/>
              <a:defRPr sz="7300" b="1"/>
            </a:lvl7pPr>
            <a:lvl8pPr marL="14630309" indent="0">
              <a:buNone/>
              <a:defRPr sz="7300" b="1"/>
            </a:lvl8pPr>
            <a:lvl9pPr marL="16720353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1599334"/>
            <a:ext cx="12120564" cy="2107353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8187270"/>
            <a:ext cx="12125325" cy="341206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90044" indent="0">
              <a:buNone/>
              <a:defRPr sz="9100" b="1"/>
            </a:lvl2pPr>
            <a:lvl3pPr marL="4180088" indent="0">
              <a:buNone/>
              <a:defRPr sz="8200" b="1"/>
            </a:lvl3pPr>
            <a:lvl4pPr marL="6270132" indent="0">
              <a:buNone/>
              <a:defRPr sz="7300" b="1"/>
            </a:lvl4pPr>
            <a:lvl5pPr marL="8360176" indent="0">
              <a:buNone/>
              <a:defRPr sz="7300" b="1"/>
            </a:lvl5pPr>
            <a:lvl6pPr marL="10450220" indent="0">
              <a:buNone/>
              <a:defRPr sz="7300" b="1"/>
            </a:lvl6pPr>
            <a:lvl7pPr marL="12540264" indent="0">
              <a:buNone/>
              <a:defRPr sz="7300" b="1"/>
            </a:lvl7pPr>
            <a:lvl8pPr marL="14630309" indent="0">
              <a:buNone/>
              <a:defRPr sz="7300" b="1"/>
            </a:lvl8pPr>
            <a:lvl9pPr marL="16720353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11599334"/>
            <a:ext cx="12125325" cy="2107353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2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2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8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3" y="1456267"/>
            <a:ext cx="9024939" cy="619760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456270"/>
            <a:ext cx="15335250" cy="31216603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3" y="7653870"/>
            <a:ext cx="9024939" cy="25019003"/>
          </a:xfrm>
        </p:spPr>
        <p:txBody>
          <a:bodyPr/>
          <a:lstStyle>
            <a:lvl1pPr marL="0" indent="0">
              <a:buNone/>
              <a:defRPr sz="6400"/>
            </a:lvl1pPr>
            <a:lvl2pPr marL="2090044" indent="0">
              <a:buNone/>
              <a:defRPr sz="5500"/>
            </a:lvl2pPr>
            <a:lvl3pPr marL="4180088" indent="0">
              <a:buNone/>
              <a:defRPr sz="4600"/>
            </a:lvl3pPr>
            <a:lvl4pPr marL="6270132" indent="0">
              <a:buNone/>
              <a:defRPr sz="4100"/>
            </a:lvl4pPr>
            <a:lvl5pPr marL="8360176" indent="0">
              <a:buNone/>
              <a:defRPr sz="4100"/>
            </a:lvl5pPr>
            <a:lvl6pPr marL="10450220" indent="0">
              <a:buNone/>
              <a:defRPr sz="4100"/>
            </a:lvl6pPr>
            <a:lvl7pPr marL="12540264" indent="0">
              <a:buNone/>
              <a:defRPr sz="4100"/>
            </a:lvl7pPr>
            <a:lvl8pPr marL="14630309" indent="0">
              <a:buNone/>
              <a:defRPr sz="4100"/>
            </a:lvl8pPr>
            <a:lvl9pPr marL="1672035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0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25603200"/>
            <a:ext cx="16459200" cy="3022603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3268133"/>
            <a:ext cx="16459200" cy="21945600"/>
          </a:xfrm>
        </p:spPr>
        <p:txBody>
          <a:bodyPr/>
          <a:lstStyle>
            <a:lvl1pPr marL="0" indent="0">
              <a:buNone/>
              <a:defRPr sz="14600"/>
            </a:lvl1pPr>
            <a:lvl2pPr marL="2090044" indent="0">
              <a:buNone/>
              <a:defRPr sz="12800"/>
            </a:lvl2pPr>
            <a:lvl3pPr marL="4180088" indent="0">
              <a:buNone/>
              <a:defRPr sz="11000"/>
            </a:lvl3pPr>
            <a:lvl4pPr marL="6270132" indent="0">
              <a:buNone/>
              <a:defRPr sz="9100"/>
            </a:lvl4pPr>
            <a:lvl5pPr marL="8360176" indent="0">
              <a:buNone/>
              <a:defRPr sz="9100"/>
            </a:lvl5pPr>
            <a:lvl6pPr marL="10450220" indent="0">
              <a:buNone/>
              <a:defRPr sz="9100"/>
            </a:lvl6pPr>
            <a:lvl7pPr marL="12540264" indent="0">
              <a:buNone/>
              <a:defRPr sz="9100"/>
            </a:lvl7pPr>
            <a:lvl8pPr marL="14630309" indent="0">
              <a:buNone/>
              <a:defRPr sz="9100"/>
            </a:lvl8pPr>
            <a:lvl9pPr marL="16720353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28625803"/>
            <a:ext cx="16459200" cy="4292597"/>
          </a:xfrm>
        </p:spPr>
        <p:txBody>
          <a:bodyPr/>
          <a:lstStyle>
            <a:lvl1pPr marL="0" indent="0">
              <a:buNone/>
              <a:defRPr sz="6400"/>
            </a:lvl1pPr>
            <a:lvl2pPr marL="2090044" indent="0">
              <a:buNone/>
              <a:defRPr sz="5500"/>
            </a:lvl2pPr>
            <a:lvl3pPr marL="4180088" indent="0">
              <a:buNone/>
              <a:defRPr sz="4600"/>
            </a:lvl3pPr>
            <a:lvl4pPr marL="6270132" indent="0">
              <a:buNone/>
              <a:defRPr sz="4100"/>
            </a:lvl4pPr>
            <a:lvl5pPr marL="8360176" indent="0">
              <a:buNone/>
              <a:defRPr sz="4100"/>
            </a:lvl5pPr>
            <a:lvl6pPr marL="10450220" indent="0">
              <a:buNone/>
              <a:defRPr sz="4100"/>
            </a:lvl6pPr>
            <a:lvl7pPr marL="12540264" indent="0">
              <a:buNone/>
              <a:defRPr sz="4100"/>
            </a:lvl7pPr>
            <a:lvl8pPr marL="14630309" indent="0">
              <a:buNone/>
              <a:defRPr sz="4100"/>
            </a:lvl8pPr>
            <a:lvl9pPr marL="1672035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9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464736"/>
            <a:ext cx="24688800" cy="6096000"/>
          </a:xfrm>
          <a:prstGeom prst="rect">
            <a:avLst/>
          </a:prstGeom>
        </p:spPr>
        <p:txBody>
          <a:bodyPr vert="horz" lIns="418009" tIns="209004" rIns="418009" bIns="20900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8534404"/>
            <a:ext cx="24688800" cy="24138468"/>
          </a:xfrm>
          <a:prstGeom prst="rect">
            <a:avLst/>
          </a:prstGeom>
        </p:spPr>
        <p:txBody>
          <a:bodyPr vert="horz" lIns="418009" tIns="209004" rIns="418009" bIns="2090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33900537"/>
            <a:ext cx="6400800" cy="1947333"/>
          </a:xfrm>
          <a:prstGeom prst="rect">
            <a:avLst/>
          </a:prstGeom>
        </p:spPr>
        <p:txBody>
          <a:bodyPr vert="horz" lIns="418009" tIns="209004" rIns="418009" bIns="20900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9ADB4-FFF8-0E47-ACDB-36C5670B68CC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33900537"/>
            <a:ext cx="8686800" cy="1947333"/>
          </a:xfrm>
          <a:prstGeom prst="rect">
            <a:avLst/>
          </a:prstGeom>
        </p:spPr>
        <p:txBody>
          <a:bodyPr vert="horz" lIns="418009" tIns="209004" rIns="418009" bIns="20900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33900537"/>
            <a:ext cx="6400800" cy="1947333"/>
          </a:xfrm>
          <a:prstGeom prst="rect">
            <a:avLst/>
          </a:prstGeom>
        </p:spPr>
        <p:txBody>
          <a:bodyPr vert="horz" lIns="418009" tIns="209004" rIns="418009" bIns="20900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9393D-B933-1140-8543-3941DF0F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1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90044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7533" indent="-1567533" algn="l" defTabSz="2090044" rtl="0" eaLnBrk="1" latinLnBrk="0" hangingPunct="1">
        <a:spcBef>
          <a:spcPct val="20000"/>
        </a:spcBef>
        <a:buFont typeface="Arial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6322" indent="-1306278" algn="l" defTabSz="2090044" rtl="0" eaLnBrk="1" latinLnBrk="0" hangingPunct="1">
        <a:spcBef>
          <a:spcPct val="20000"/>
        </a:spcBef>
        <a:buFont typeface="Arial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5110" indent="-1045022" algn="l" defTabSz="209004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154" indent="-1045022" algn="l" defTabSz="2090044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98" indent="-1045022" algn="l" defTabSz="2090044" rtl="0" eaLnBrk="1" latinLnBrk="0" hangingPunct="1">
        <a:spcBef>
          <a:spcPct val="20000"/>
        </a:spcBef>
        <a:buFont typeface="Arial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5242" indent="-1045022" algn="l" defTabSz="209004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85287" indent="-1045022" algn="l" defTabSz="209004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75331" indent="-1045022" algn="l" defTabSz="209004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65375" indent="-1045022" algn="l" defTabSz="209004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90044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88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132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60176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50220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40264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30309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20353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gif"/><Relationship Id="rId5" Type="http://schemas.openxmlformats.org/officeDocument/2006/relationships/image" Target="../media/image3.jpeg"/><Relationship Id="rId6" Type="http://schemas.openxmlformats.org/officeDocument/2006/relationships/image" Target="../media/image4.jp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14909800" y="25120600"/>
            <a:ext cx="11861800" cy="8940800"/>
          </a:xfrm>
          <a:prstGeom prst="rect">
            <a:avLst/>
          </a:prstGeom>
          <a:solidFill>
            <a:srgbClr val="FFFAEE"/>
          </a:solidFill>
          <a:ln>
            <a:solidFill>
              <a:srgbClr val="9848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08000" y="25552400"/>
            <a:ext cx="13538200" cy="8559800"/>
          </a:xfrm>
          <a:prstGeom prst="rect">
            <a:avLst/>
          </a:prstGeom>
          <a:solidFill>
            <a:srgbClr val="FFFAEE"/>
          </a:solidFill>
          <a:ln>
            <a:solidFill>
              <a:srgbClr val="9848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20700" y="9652000"/>
            <a:ext cx="13525500" cy="15151100"/>
          </a:xfrm>
          <a:prstGeom prst="rect">
            <a:avLst/>
          </a:prstGeom>
          <a:solidFill>
            <a:srgbClr val="FFFAEE"/>
          </a:solidFill>
          <a:ln>
            <a:solidFill>
              <a:srgbClr val="9848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4909800" y="14096040"/>
            <a:ext cx="11869057" cy="8695782"/>
          </a:xfrm>
          <a:prstGeom prst="rect">
            <a:avLst/>
          </a:prstGeom>
          <a:solidFill>
            <a:srgbClr val="FFFAEE"/>
          </a:solidFill>
          <a:ln>
            <a:solidFill>
              <a:srgbClr val="9848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4586333"/>
            <a:ext cx="27432000" cy="1989667"/>
          </a:xfrm>
          <a:prstGeom prst="rect">
            <a:avLst/>
          </a:prstGeom>
          <a:solidFill>
            <a:srgbClr val="E1C17C"/>
          </a:solidFill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0" y="3950"/>
            <a:ext cx="27432000" cy="4525717"/>
          </a:xfrm>
          <a:prstGeom prst="rect">
            <a:avLst/>
          </a:prstGeom>
          <a:solidFill>
            <a:srgbClr val="39200D"/>
          </a:solidFill>
        </p:spPr>
        <p:txBody>
          <a:bodyPr vert="horz" lIns="91281" tIns="45643" rIns="91281" bIns="45643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400" b="1" dirty="0" err="1" smtClean="0">
                <a:solidFill>
                  <a:schemeClr val="bg1"/>
                </a:solidFill>
                <a:latin typeface="Arial Rounded MT Bold"/>
                <a:cs typeface="Comic Sans MS"/>
              </a:rPr>
              <a:t>PeanutBase.org</a:t>
            </a:r>
            <a:endParaRPr lang="en-US" sz="6400" b="1" dirty="0" smtClean="0">
              <a:solidFill>
                <a:schemeClr val="bg1"/>
              </a:solidFill>
              <a:latin typeface="Arial Rounded MT Bold"/>
              <a:cs typeface="Comic Sans MS"/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Comic Sans MS"/>
                <a:cs typeface="Comic Sans MS"/>
              </a:rPr>
              <a:t>The Genomic Data Portal for Arachis</a:t>
            </a:r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</a:br>
            <a:endParaRPr lang="en-US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40000"/>
            <a:ext cx="27432000" cy="1989667"/>
          </a:xfrm>
          <a:prstGeom prst="rect">
            <a:avLst/>
          </a:prstGeom>
          <a:solidFill>
            <a:srgbClr val="E1C17C"/>
          </a:solidFill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 noChangeAspect="1"/>
          </p:cNvSpPr>
          <p:nvPr/>
        </p:nvSpPr>
        <p:spPr>
          <a:xfrm>
            <a:off x="4495800" y="3299177"/>
            <a:ext cx="18059400" cy="993423"/>
          </a:xfrm>
          <a:prstGeom prst="rect">
            <a:avLst/>
          </a:prstGeom>
          <a:solidFill>
            <a:srgbClr val="E1C17C"/>
          </a:solidFill>
        </p:spPr>
        <p:txBody>
          <a:bodyPr vert="horz" lIns="91281" tIns="45643" rIns="91281" bIns="45643" rtlCol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6415">
              <a:spcBef>
                <a:spcPct val="20000"/>
              </a:spcBef>
              <a:defRPr/>
            </a:pPr>
            <a:r>
              <a:rPr lang="en-US" sz="2300" baseline="30000" dirty="0" smtClean="0">
                <a:solidFill>
                  <a:srgbClr val="8F3431"/>
                </a:solidFill>
                <a:latin typeface="Comic Sans MS"/>
                <a:cs typeface="Comic Sans MS"/>
              </a:rPr>
              <a:t>1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Electrical </a:t>
            </a:r>
            <a:r>
              <a:rPr lang="en-US" sz="2300" dirty="0">
                <a:solidFill>
                  <a:srgbClr val="8F3431"/>
                </a:solidFill>
                <a:latin typeface="Comic Sans MS"/>
                <a:cs typeface="Comic Sans MS"/>
              </a:rPr>
              <a:t>and Computer Engineering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ISU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, </a:t>
            </a:r>
            <a:r>
              <a:rPr lang="en-US" sz="2300" dirty="0">
                <a:solidFill>
                  <a:srgbClr val="8F3431"/>
                </a:solidFill>
                <a:latin typeface="Comic Sans MS"/>
                <a:cs typeface="Comic Sans MS"/>
              </a:rPr>
              <a:t>ISU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; </a:t>
            </a:r>
            <a:r>
              <a:rPr lang="en-US" sz="2300" baseline="30000" dirty="0">
                <a:solidFill>
                  <a:srgbClr val="8F3431"/>
                </a:solidFill>
                <a:latin typeface="Comic Sans MS"/>
                <a:cs typeface="Comic Sans MS"/>
              </a:rPr>
              <a:t>2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 Virtual Reality Application Center, ISU; </a:t>
            </a:r>
            <a:r>
              <a:rPr lang="en-US" sz="2300" baseline="30000" dirty="0" smtClean="0">
                <a:solidFill>
                  <a:srgbClr val="8F3431"/>
                </a:solidFill>
                <a:latin typeface="Comic Sans MS"/>
                <a:cs typeface="Comic Sans MS"/>
              </a:rPr>
              <a:t>3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 USDA-Agricultural Research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Service; </a:t>
            </a:r>
            <a:r>
              <a:rPr lang="en-US" sz="2300" baseline="30000" dirty="0">
                <a:solidFill>
                  <a:srgbClr val="8F3431"/>
                </a:solidFill>
                <a:latin typeface="Comic Sans MS"/>
                <a:cs typeface="Comic Sans MS"/>
              </a:rPr>
              <a:t>4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Agronomy, ISU; </a:t>
            </a:r>
            <a:r>
              <a:rPr lang="en-US" sz="2300" baseline="30000" dirty="0" smtClean="0">
                <a:solidFill>
                  <a:srgbClr val="8F3431"/>
                </a:solidFill>
                <a:latin typeface="Comic Sans MS"/>
                <a:cs typeface="Comic Sans MS"/>
              </a:rPr>
              <a:t>5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 National Center for Genomic Research</a:t>
            </a:r>
            <a:endParaRPr lang="en-US" sz="2200" dirty="0" smtClean="0">
              <a:solidFill>
                <a:srgbClr val="8F3431"/>
              </a:solidFill>
            </a:endParaRPr>
          </a:p>
        </p:txBody>
      </p:sp>
      <p:sp>
        <p:nvSpPr>
          <p:cNvPr id="7" name="Subtitle 2"/>
          <p:cNvSpPr txBox="1">
            <a:spLocks noChangeAspect="1"/>
          </p:cNvSpPr>
          <p:nvPr/>
        </p:nvSpPr>
        <p:spPr>
          <a:xfrm>
            <a:off x="3572932" y="2672644"/>
            <a:ext cx="19896668" cy="629356"/>
          </a:xfrm>
          <a:prstGeom prst="rect">
            <a:avLst/>
          </a:prstGeom>
          <a:solidFill>
            <a:srgbClr val="E1C17C"/>
          </a:solidFill>
        </p:spPr>
        <p:txBody>
          <a:bodyPr vert="horz" lIns="91281" tIns="45643" rIns="91281" bIns="45643" rtlCol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6415">
              <a:spcBef>
                <a:spcPct val="20000"/>
              </a:spcBef>
              <a:defRPr/>
            </a:pPr>
            <a:r>
              <a:rPr lang="en-US" sz="2300" dirty="0">
                <a:solidFill>
                  <a:srgbClr val="8F3431"/>
                </a:solidFill>
                <a:latin typeface="Comic Sans MS"/>
                <a:cs typeface="Comic Sans MS"/>
              </a:rPr>
              <a:t> Ethalinda K.S.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Cannon</a:t>
            </a:r>
            <a:r>
              <a:rPr lang="en-US" sz="2300" baseline="30000" dirty="0" smtClean="0">
                <a:solidFill>
                  <a:srgbClr val="8F3431"/>
                </a:solidFill>
                <a:latin typeface="Comic Sans MS"/>
                <a:cs typeface="Comic Sans MS"/>
              </a:rPr>
              <a:t>1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, </a:t>
            </a:r>
            <a:r>
              <a:rPr lang="en-US" sz="2300" u="sng" dirty="0" err="1" smtClean="0">
                <a:solidFill>
                  <a:srgbClr val="8F3431"/>
                </a:solidFill>
                <a:latin typeface="Comic Sans MS"/>
                <a:cs typeface="Comic Sans MS"/>
              </a:rPr>
              <a:t>Sudhansu</a:t>
            </a:r>
            <a:r>
              <a:rPr lang="en-US" sz="2300" u="sng" dirty="0" smtClean="0">
                <a:solidFill>
                  <a:srgbClr val="8F3431"/>
                </a:solidFill>
                <a:latin typeface="Comic Sans MS"/>
                <a:cs typeface="Comic Sans MS"/>
              </a:rPr>
              <a:t> Dash</a:t>
            </a:r>
            <a:r>
              <a:rPr lang="en-US" sz="2300" baseline="30000" dirty="0">
                <a:solidFill>
                  <a:srgbClr val="8F3431"/>
                </a:solidFill>
                <a:latin typeface="Comic Sans MS"/>
                <a:cs typeface="Comic Sans MS"/>
              </a:rPr>
              <a:t>2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, Scott Kalberer</a:t>
            </a:r>
            <a:r>
              <a:rPr lang="en-US" sz="2300" baseline="30000" dirty="0" smtClean="0">
                <a:solidFill>
                  <a:srgbClr val="8F3431"/>
                </a:solidFill>
                <a:latin typeface="Comic Sans MS"/>
                <a:cs typeface="Comic Sans MS"/>
              </a:rPr>
              <a:t>3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, Wei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Huang</a:t>
            </a:r>
            <a:r>
              <a:rPr lang="en-US" sz="2300" baseline="30000" dirty="0">
                <a:solidFill>
                  <a:srgbClr val="8F3431"/>
                </a:solidFill>
                <a:latin typeface="Comic Sans MS"/>
                <a:cs typeface="Comic Sans MS"/>
              </a:rPr>
              <a:t>4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,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Nathan Weeks</a:t>
            </a:r>
            <a:r>
              <a:rPr lang="en-US" sz="2300" baseline="30000" dirty="0" smtClean="0">
                <a:solidFill>
                  <a:srgbClr val="8F3431"/>
                </a:solidFill>
                <a:latin typeface="Comic Sans MS"/>
                <a:cs typeface="Comic Sans MS"/>
              </a:rPr>
              <a:t>3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, Andrew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Farmer</a:t>
            </a:r>
            <a:r>
              <a:rPr lang="en-US" sz="2300" baseline="30000" dirty="0">
                <a:solidFill>
                  <a:srgbClr val="8F3431"/>
                </a:solidFill>
                <a:latin typeface="Comic Sans MS"/>
                <a:cs typeface="Comic Sans MS"/>
              </a:rPr>
              <a:t>5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,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Julie A.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Dickerson</a:t>
            </a:r>
            <a:r>
              <a:rPr lang="en-US" sz="2300" baseline="30000" dirty="0" smtClean="0">
                <a:solidFill>
                  <a:srgbClr val="8F3431"/>
                </a:solidFill>
                <a:latin typeface="Comic Sans MS"/>
                <a:cs typeface="Comic Sans MS"/>
              </a:rPr>
              <a:t>1,2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,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Steven </a:t>
            </a:r>
            <a:r>
              <a:rPr lang="en-US" sz="2300" dirty="0" smtClean="0">
                <a:solidFill>
                  <a:srgbClr val="8F3431"/>
                </a:solidFill>
                <a:latin typeface="Comic Sans MS"/>
                <a:cs typeface="Comic Sans MS"/>
              </a:rPr>
              <a:t>Cannon</a:t>
            </a:r>
            <a:r>
              <a:rPr lang="en-US" sz="2300" baseline="30000" dirty="0" smtClean="0">
                <a:solidFill>
                  <a:srgbClr val="8F3431"/>
                </a:solidFill>
                <a:latin typeface="Comic Sans MS"/>
                <a:cs typeface="Comic Sans MS"/>
              </a:rPr>
              <a:t>3,4</a:t>
            </a:r>
            <a:endParaRPr lang="en-US" sz="2300" dirty="0" smtClean="0">
              <a:solidFill>
                <a:srgbClr val="8F3431"/>
              </a:solidFill>
              <a:latin typeface="Comic Sans MS"/>
              <a:cs typeface="Comic Sans MS"/>
            </a:endParaRPr>
          </a:p>
          <a:p>
            <a:pPr defTabSz="456415">
              <a:spcBef>
                <a:spcPct val="20000"/>
              </a:spcBef>
              <a:defRPr/>
            </a:pPr>
            <a:endParaRPr lang="en-US" sz="2200" dirty="0" smtClean="0">
              <a:solidFill>
                <a:srgbClr val="8F3431"/>
              </a:solidFill>
            </a:endParaRPr>
          </a:p>
        </p:txBody>
      </p:sp>
      <p:pic>
        <p:nvPicPr>
          <p:cNvPr id="10" name="Picture 9" descr="peanutbase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1" y="3950"/>
            <a:ext cx="1460500" cy="1270000"/>
          </a:xfrm>
          <a:prstGeom prst="rect">
            <a:avLst/>
          </a:prstGeom>
        </p:spPr>
      </p:pic>
      <p:pic>
        <p:nvPicPr>
          <p:cNvPr id="11" name="Picture 10" descr="peanutbase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9066" y="0"/>
            <a:ext cx="1460500" cy="1270000"/>
          </a:xfrm>
          <a:prstGeom prst="rect">
            <a:avLst/>
          </a:prstGeom>
        </p:spPr>
      </p:pic>
      <p:pic>
        <p:nvPicPr>
          <p:cNvPr id="13" name="Picture 12" descr="ISU_logo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3519" y="35077400"/>
            <a:ext cx="1495044" cy="996696"/>
          </a:xfrm>
          <a:prstGeom prst="rect">
            <a:avLst/>
          </a:prstGeom>
        </p:spPr>
      </p:pic>
      <p:pic>
        <p:nvPicPr>
          <p:cNvPr id="14" name="Picture 13" descr="ARS_logo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0985" y="35237720"/>
            <a:ext cx="2263323" cy="768096"/>
          </a:xfrm>
          <a:prstGeom prst="rect">
            <a:avLst/>
          </a:prstGeom>
        </p:spPr>
      </p:pic>
      <p:pic>
        <p:nvPicPr>
          <p:cNvPr id="17" name="Picture 16" descr="TPF_Logo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775" y="35168840"/>
            <a:ext cx="3429001" cy="90525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25778" y="35306000"/>
            <a:ext cx="32904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Genome Assembly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4851852" y="35296856"/>
            <a:ext cx="280677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PeanutBase.org</a:t>
            </a:r>
            <a:endParaRPr lang="en-US" sz="32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9699" y="35306000"/>
            <a:ext cx="1401860" cy="72237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rcRect r="66679"/>
          <a:stretch>
            <a:fillRect/>
          </a:stretch>
        </p:blipFill>
        <p:spPr>
          <a:xfrm>
            <a:off x="8067979" y="35296856"/>
            <a:ext cx="1025215" cy="731520"/>
          </a:xfrm>
          <a:prstGeom prst="rect">
            <a:avLst/>
          </a:prstGeom>
        </p:spPr>
      </p:pic>
      <p:pic>
        <p:nvPicPr>
          <p:cNvPr id="23" name="Picture 22"/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9368368" y="35296856"/>
            <a:ext cx="1371600" cy="73152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633291" y="35379259"/>
            <a:ext cx="2157984" cy="584776"/>
          </a:xfrm>
          <a:prstGeom prst="rect">
            <a:avLst/>
          </a:prstGeom>
          <a:solidFill>
            <a:schemeClr val="bg1"/>
          </a:solidFill>
          <a:ln>
            <a:solidFill>
              <a:srgbClr val="31160B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Comic Sans MS"/>
                <a:cs typeface="Comic Sans MS"/>
              </a:rPr>
              <a:t>International Peanut Genome Initiative</a:t>
            </a:r>
            <a:endParaRPr lang="en-US" sz="1600" dirty="0">
              <a:latin typeface="Comic Sans MS"/>
              <a:cs typeface="Comic Sans MS"/>
            </a:endParaRPr>
          </a:p>
        </p:txBody>
      </p:sp>
      <p:pic>
        <p:nvPicPr>
          <p:cNvPr id="25" name="Picture 24" descr="ARS_logo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8868" y="35306000"/>
            <a:ext cx="2263323" cy="768096"/>
          </a:xfrm>
          <a:prstGeom prst="rect">
            <a:avLst/>
          </a:prstGeom>
        </p:spPr>
      </p:pic>
      <p:cxnSp>
        <p:nvCxnSpPr>
          <p:cNvPr id="27" name="Straight Connector 26"/>
          <p:cNvCxnSpPr/>
          <p:nvPr/>
        </p:nvCxnSpPr>
        <p:spPr>
          <a:xfrm>
            <a:off x="14489290" y="34586333"/>
            <a:ext cx="2078" cy="1989667"/>
          </a:xfrm>
          <a:prstGeom prst="line">
            <a:avLst/>
          </a:prstGeom>
          <a:ln w="50800">
            <a:solidFill>
              <a:srgbClr val="3920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8002" y="5249331"/>
            <a:ext cx="13538198" cy="3785652"/>
          </a:xfrm>
          <a:prstGeom prst="rect">
            <a:avLst/>
          </a:prstGeom>
          <a:solidFill>
            <a:srgbClr val="FFFAEE"/>
          </a:solidFill>
          <a:ln>
            <a:solidFill>
              <a:srgbClr val="984807"/>
            </a:solidFill>
          </a:ln>
        </p:spPr>
        <p:txBody>
          <a:bodyPr wrap="square" rtlCol="0">
            <a:spAutoFit/>
          </a:bodyPr>
          <a:lstStyle/>
          <a:p>
            <a:pPr marL="274320"/>
            <a:endParaRPr lang="en-US" sz="2000" dirty="0" smtClean="0">
              <a:latin typeface="Comic Sans MS"/>
            </a:endParaRPr>
          </a:p>
          <a:p>
            <a:pPr marL="274320"/>
            <a:r>
              <a:rPr lang="en-US" sz="3200" b="1" dirty="0" err="1" smtClean="0">
                <a:latin typeface="Comic Sans MS"/>
              </a:rPr>
              <a:t>PeanutBase</a:t>
            </a:r>
            <a:r>
              <a:rPr lang="en-US" sz="2800" dirty="0" smtClean="0">
                <a:latin typeface="Comic Sans MS"/>
              </a:rPr>
              <a:t> provides peanut researchers and breeder with genetic and genomic data for </a:t>
            </a:r>
            <a:r>
              <a:rPr lang="en-US" sz="2800" i="1" dirty="0" smtClean="0">
                <a:latin typeface="Comic Sans MS"/>
              </a:rPr>
              <a:t>Arachis</a:t>
            </a:r>
            <a:r>
              <a:rPr lang="en-US" sz="2800" dirty="0" smtClean="0">
                <a:latin typeface="Comic Sans MS"/>
              </a:rPr>
              <a:t> and provides means for connecting peanut data to closely related plants with more developed datasets, for example, soybean and common bean.</a:t>
            </a:r>
          </a:p>
          <a:p>
            <a:pPr marL="274320"/>
            <a:endParaRPr lang="en-US" sz="2800" dirty="0">
              <a:latin typeface="Comic Sans MS"/>
            </a:endParaRPr>
          </a:p>
          <a:p>
            <a:pPr marL="274320"/>
            <a:r>
              <a:rPr lang="en-US" sz="2800" dirty="0" err="1" smtClean="0">
                <a:latin typeface="Comic Sans MS"/>
              </a:rPr>
              <a:t>PeanutBase</a:t>
            </a:r>
            <a:r>
              <a:rPr lang="en-US" sz="2800" dirty="0" smtClean="0">
                <a:latin typeface="Comic Sans MS"/>
              </a:rPr>
              <a:t> is being developed in collaboration with the Legume Information System (LIS; http://comparative-</a:t>
            </a:r>
            <a:r>
              <a:rPr lang="en-US" sz="2800" dirty="0" err="1" smtClean="0">
                <a:latin typeface="Comic Sans MS"/>
              </a:rPr>
              <a:t>legumes.org</a:t>
            </a:r>
            <a:r>
              <a:rPr lang="en-US" sz="2800" dirty="0" smtClean="0">
                <a:latin typeface="Comic Sans MS"/>
              </a:rPr>
              <a:t>)</a:t>
            </a:r>
          </a:p>
          <a:p>
            <a:pPr marL="274320"/>
            <a:endParaRPr lang="en-US" sz="2000" dirty="0">
              <a:latin typeface="Comic Sans MS"/>
            </a:endParaRPr>
          </a:p>
        </p:txBody>
      </p:sp>
      <p:pic>
        <p:nvPicPr>
          <p:cNvPr id="31" name="Picture 30" descr="pb_LLS_cmap.pn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" r="2390"/>
          <a:stretch/>
        </p:blipFill>
        <p:spPr>
          <a:xfrm>
            <a:off x="22808654" y="16423477"/>
            <a:ext cx="3566160" cy="6045200"/>
          </a:xfrm>
          <a:prstGeom prst="rect">
            <a:avLst/>
          </a:prstGeom>
          <a:ln>
            <a:solidFill>
              <a:srgbClr val="39200D"/>
            </a:solidFill>
          </a:ln>
          <a:effectLst>
            <a:outerShdw blurRad="50800" dist="63500" dir="2700000" algn="tl" rotWithShape="0">
              <a:srgbClr val="984807">
                <a:alpha val="43000"/>
              </a:srgbClr>
            </a:outerShdw>
          </a:effectLst>
        </p:spPr>
      </p:pic>
      <p:pic>
        <p:nvPicPr>
          <p:cNvPr id="32" name="Picture 31" descr="pb_LLS_QTL_search.pn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0" t="13174" r="2522" b="64"/>
          <a:stretch/>
        </p:blipFill>
        <p:spPr>
          <a:xfrm>
            <a:off x="15386838" y="15123588"/>
            <a:ext cx="6729984" cy="6592824"/>
          </a:xfrm>
          <a:prstGeom prst="rect">
            <a:avLst/>
          </a:prstGeom>
          <a:ln>
            <a:solidFill>
              <a:srgbClr val="984807"/>
            </a:solidFill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3" name="Picture 32" descr="GBrowse5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01" y="27887990"/>
            <a:ext cx="12725400" cy="5803900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14909800" y="5249331"/>
            <a:ext cx="11911842" cy="8043336"/>
          </a:xfrm>
          <a:prstGeom prst="rect">
            <a:avLst/>
          </a:prstGeom>
          <a:solidFill>
            <a:srgbClr val="FFFAEE"/>
          </a:solidFill>
          <a:ln>
            <a:solidFill>
              <a:srgbClr val="9848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281" tIns="45643" rIns="91281" bIns="45643" rtlCol="0" anchor="ctr"/>
          <a:lstStyle/>
          <a:p>
            <a:pPr algn="ctr"/>
            <a:endParaRPr lang="en-US"/>
          </a:p>
        </p:txBody>
      </p:sp>
      <p:sp>
        <p:nvSpPr>
          <p:cNvPr id="35" name="Title 1"/>
          <p:cNvSpPr>
            <a:spLocks noGrp="1"/>
          </p:cNvSpPr>
          <p:nvPr/>
        </p:nvSpPr>
        <p:spPr>
          <a:xfrm>
            <a:off x="15333133" y="5551446"/>
            <a:ext cx="11133667" cy="23479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latin typeface="Comic Sans MS Bold"/>
                <a:cs typeface="Comic Sans MS Bold"/>
              </a:rPr>
              <a:t>Peanut </a:t>
            </a:r>
            <a:r>
              <a:rPr lang="en-US" sz="3200" b="1" dirty="0" err="1" smtClean="0">
                <a:latin typeface="Comic Sans MS Bold"/>
                <a:cs typeface="Comic Sans MS Bold"/>
              </a:rPr>
              <a:t>Ancestory</a:t>
            </a:r>
            <a:r>
              <a:rPr lang="en-US" sz="2800" dirty="0" smtClean="0">
                <a:latin typeface="Comic Sans MS Bold"/>
                <a:cs typeface="Comic Sans MS Bold"/>
              </a:rPr>
              <a:t> </a:t>
            </a:r>
            <a:endParaRPr lang="en-US" sz="2800" dirty="0">
              <a:latin typeface="Comic Sans MS Bold"/>
              <a:cs typeface="Comic Sans MS Bold"/>
            </a:endParaRPr>
          </a:p>
          <a:p>
            <a:pPr algn="l"/>
            <a:r>
              <a:rPr lang="en-US" sz="2800" i="1" dirty="0" err="1" smtClean="0">
                <a:latin typeface="Comic Sans MS Bold"/>
                <a:cs typeface="Comic Sans MS Bold"/>
              </a:rPr>
              <a:t>Arachis</a:t>
            </a:r>
            <a:r>
              <a:rPr lang="en-US" sz="2800" i="1" dirty="0" smtClean="0">
                <a:latin typeface="Comic Sans MS Bold"/>
                <a:cs typeface="Comic Sans MS Bold"/>
              </a:rPr>
              <a:t> hypogea</a:t>
            </a:r>
            <a:r>
              <a:rPr lang="en-US" sz="2800" dirty="0" smtClean="0">
                <a:latin typeface="Comic Sans MS Bold"/>
                <a:cs typeface="Comic Sans MS Bold"/>
              </a:rPr>
              <a:t>, cultivated peanut, is a </a:t>
            </a:r>
            <a:r>
              <a:rPr lang="en-US" sz="2800" dirty="0" err="1" smtClean="0">
                <a:latin typeface="Comic Sans MS Bold"/>
                <a:cs typeface="Comic Sans MS Bold"/>
              </a:rPr>
              <a:t>tetraploid</a:t>
            </a:r>
            <a:r>
              <a:rPr lang="en-US" sz="2800" dirty="0" smtClean="0">
                <a:latin typeface="Comic Sans MS Bold"/>
                <a:cs typeface="Comic Sans MS Bold"/>
              </a:rPr>
              <a:t> resulting from </a:t>
            </a:r>
            <a:r>
              <a:rPr lang="en-US" sz="2800" dirty="0" smtClean="0">
                <a:latin typeface="Comic Sans MS Bold"/>
                <a:cs typeface="Comic Sans MS Bold"/>
              </a:rPr>
              <a:t>an </a:t>
            </a:r>
            <a:r>
              <a:rPr lang="en-US" sz="2800" dirty="0" err="1" smtClean="0">
                <a:latin typeface="Comic Sans MS Bold"/>
                <a:cs typeface="Comic Sans MS Bold"/>
              </a:rPr>
              <a:t>alloploidy</a:t>
            </a:r>
            <a:r>
              <a:rPr lang="en-US" sz="2800" dirty="0" smtClean="0">
                <a:latin typeface="Comic Sans MS Bold"/>
                <a:cs typeface="Comic Sans MS Bold"/>
              </a:rPr>
              <a:t> merging of </a:t>
            </a:r>
            <a:r>
              <a:rPr lang="en-US" sz="2800" i="1" dirty="0" smtClean="0">
                <a:latin typeface="Comic Sans MS Bold"/>
                <a:cs typeface="Comic Sans MS Bold"/>
              </a:rPr>
              <a:t>A</a:t>
            </a:r>
            <a:r>
              <a:rPr lang="en-US" sz="2800" i="1" dirty="0" smtClean="0">
                <a:latin typeface="Comic Sans MS Bold"/>
                <a:cs typeface="Comic Sans MS Bold"/>
              </a:rPr>
              <a:t>. </a:t>
            </a:r>
            <a:r>
              <a:rPr lang="en-US" sz="2800" i="1" dirty="0" err="1" smtClean="0">
                <a:latin typeface="Comic Sans MS Bold"/>
                <a:cs typeface="Comic Sans MS Bold"/>
              </a:rPr>
              <a:t>duranensis</a:t>
            </a:r>
            <a:r>
              <a:rPr lang="en-US" sz="2800" i="1" dirty="0" smtClean="0">
                <a:latin typeface="Comic Sans MS Bold"/>
                <a:cs typeface="Comic Sans MS Bold"/>
              </a:rPr>
              <a:t> </a:t>
            </a:r>
            <a:r>
              <a:rPr lang="en-US" sz="2800" dirty="0" smtClean="0">
                <a:latin typeface="Comic Sans MS Bold"/>
                <a:cs typeface="Comic Sans MS Bold"/>
              </a:rPr>
              <a:t>and </a:t>
            </a:r>
            <a:r>
              <a:rPr lang="en-US" sz="2800" i="1" dirty="0" smtClean="0">
                <a:latin typeface="Comic Sans MS Bold"/>
                <a:cs typeface="Comic Sans MS Bold"/>
              </a:rPr>
              <a:t>A. </a:t>
            </a:r>
            <a:r>
              <a:rPr lang="en-US" sz="2800" i="1" dirty="0" err="1" smtClean="0">
                <a:latin typeface="Comic Sans MS Bold"/>
                <a:cs typeface="Comic Sans MS Bold"/>
              </a:rPr>
              <a:t>ipaensis</a:t>
            </a:r>
            <a:r>
              <a:rPr lang="en-US" sz="2800" i="1" dirty="0" smtClean="0">
                <a:latin typeface="Comic Sans MS Bold"/>
                <a:cs typeface="Comic Sans MS Bold"/>
              </a:rPr>
              <a:t> </a:t>
            </a:r>
            <a:r>
              <a:rPr lang="en-US" sz="2800" dirty="0" smtClean="0">
                <a:latin typeface="Comic Sans MS Bold"/>
                <a:cs typeface="Comic Sans MS Bold"/>
              </a:rPr>
              <a:t>~10,000 years ago. </a:t>
            </a:r>
            <a:r>
              <a:rPr lang="en-US" sz="2800" dirty="0" smtClean="0">
                <a:latin typeface="Comic Sans MS Bold"/>
                <a:cs typeface="Comic Sans MS Bold"/>
              </a:rPr>
              <a:t>These progenitor </a:t>
            </a:r>
            <a:r>
              <a:rPr lang="en-US" sz="2800" dirty="0" smtClean="0">
                <a:latin typeface="Comic Sans MS Bold"/>
                <a:cs typeface="Comic Sans MS Bold"/>
              </a:rPr>
              <a:t>species separated </a:t>
            </a:r>
            <a:r>
              <a:rPr lang="en-US" sz="2800" dirty="0" smtClean="0">
                <a:latin typeface="Comic Sans MS Bold"/>
                <a:cs typeface="Comic Sans MS Bold"/>
              </a:rPr>
              <a:t>from each other </a:t>
            </a:r>
            <a:r>
              <a:rPr lang="en-US" sz="2800" dirty="0" smtClean="0">
                <a:latin typeface="Comic Sans MS Bold"/>
                <a:cs typeface="Comic Sans MS Bold"/>
              </a:rPr>
              <a:t>~3 </a:t>
            </a:r>
            <a:r>
              <a:rPr lang="en-US" sz="2800" dirty="0" err="1" smtClean="0">
                <a:latin typeface="Comic Sans MS Bold"/>
                <a:cs typeface="Comic Sans MS Bold"/>
              </a:rPr>
              <a:t>mya</a:t>
            </a:r>
            <a:r>
              <a:rPr lang="en-US" sz="2800" dirty="0" smtClean="0">
                <a:latin typeface="Comic Sans MS Bold"/>
                <a:cs typeface="Comic Sans MS Bold"/>
              </a:rPr>
              <a:t>.</a:t>
            </a:r>
            <a:endParaRPr lang="en-US" sz="2800" dirty="0">
              <a:latin typeface="Comic Sans MS Bold"/>
              <a:cs typeface="Comic Sans MS Bold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8182724" y="8183199"/>
            <a:ext cx="5503146" cy="960800"/>
          </a:xfrm>
          <a:prstGeom prst="rect">
            <a:avLst/>
          </a:prstGeom>
          <a:noFill/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i="1" dirty="0" err="1">
                <a:solidFill>
                  <a:schemeClr val="tx1"/>
                </a:solidFill>
                <a:latin typeface="Comic Sans MS"/>
                <a:cs typeface="Comic Sans MS"/>
              </a:rPr>
              <a:t>Arachis</a:t>
            </a:r>
            <a:r>
              <a:rPr lang="en-US" sz="2200" i="1" dirty="0">
                <a:solidFill>
                  <a:schemeClr val="tx1"/>
                </a:solidFill>
                <a:latin typeface="Comic Sans MS"/>
                <a:cs typeface="Comic Sans MS"/>
              </a:rPr>
              <a:t>  </a:t>
            </a:r>
            <a:r>
              <a:rPr lang="en-US" sz="2200" i="1" dirty="0" smtClean="0">
                <a:solidFill>
                  <a:schemeClr val="tx1"/>
                </a:solidFill>
                <a:latin typeface="Comic Sans MS"/>
                <a:cs typeface="Comic Sans MS"/>
              </a:rPr>
              <a:t>hypogea (</a:t>
            </a:r>
            <a:r>
              <a:rPr lang="en-US" sz="2200" dirty="0" smtClean="0">
                <a:solidFill>
                  <a:schemeClr val="tx1"/>
                </a:solidFill>
                <a:latin typeface="Comic Sans MS"/>
                <a:cs typeface="Comic Sans MS"/>
              </a:rPr>
              <a:t>Cultivated peanut</a:t>
            </a:r>
            <a:r>
              <a:rPr lang="en-US" sz="2200" i="1" dirty="0" smtClean="0">
                <a:solidFill>
                  <a:schemeClr val="tx1"/>
                </a:solidFill>
                <a:latin typeface="Comic Sans MS"/>
                <a:cs typeface="Comic Sans MS"/>
              </a:rPr>
              <a:t>)</a:t>
            </a:r>
            <a:endParaRPr lang="en-US" sz="22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r>
              <a:rPr lang="en-US" sz="2200" dirty="0">
                <a:solidFill>
                  <a:schemeClr val="tx1"/>
                </a:solidFill>
                <a:latin typeface="Comic Sans MS"/>
                <a:cs typeface="Comic Sans MS"/>
              </a:rPr>
              <a:t>4</a:t>
            </a:r>
            <a:r>
              <a:rPr lang="en-US" sz="2200" dirty="0" smtClean="0">
                <a:solidFill>
                  <a:schemeClr val="tx1"/>
                </a:solidFill>
                <a:latin typeface="Comic Sans MS"/>
                <a:cs typeface="Comic Sans MS"/>
              </a:rPr>
              <a:t>0 chromosomes,  AABB 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2812351" y="10197631"/>
            <a:ext cx="3355981" cy="893701"/>
          </a:xfrm>
          <a:prstGeom prst="rect">
            <a:avLst/>
          </a:prstGeom>
          <a:noFill/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i="1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Arachis</a:t>
            </a:r>
            <a:r>
              <a:rPr lang="en-US" sz="2200" i="1" dirty="0" smtClean="0">
                <a:solidFill>
                  <a:schemeClr val="tx1"/>
                </a:solidFill>
                <a:latin typeface="Comic Sans MS"/>
                <a:cs typeface="Comic Sans MS"/>
              </a:rPr>
              <a:t>  </a:t>
            </a:r>
            <a:r>
              <a:rPr lang="en-US" sz="2200" i="1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ipaensis</a:t>
            </a:r>
            <a:endParaRPr lang="en-US" sz="22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Comic Sans MS"/>
                <a:cs typeface="Comic Sans MS"/>
              </a:rPr>
              <a:t>20 chromosomes, BB</a:t>
            </a:r>
            <a:endParaRPr lang="en-US" sz="2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698552" y="10169409"/>
            <a:ext cx="3266736" cy="950146"/>
          </a:xfrm>
          <a:prstGeom prst="rect">
            <a:avLst/>
          </a:prstGeom>
          <a:noFill/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i="1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Arachis</a:t>
            </a:r>
            <a:r>
              <a:rPr lang="en-US" sz="2200" i="1" dirty="0" smtClean="0">
                <a:solidFill>
                  <a:schemeClr val="tx1"/>
                </a:solidFill>
                <a:latin typeface="Comic Sans MS"/>
                <a:cs typeface="Comic Sans MS"/>
              </a:rPr>
              <a:t>  </a:t>
            </a:r>
            <a:r>
              <a:rPr lang="en-US" sz="2200" i="1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duranensis</a:t>
            </a:r>
            <a:endParaRPr lang="en-US" sz="22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Comic Sans MS"/>
                <a:cs typeface="Comic Sans MS"/>
              </a:rPr>
              <a:t>20 chromosomes, AA</a:t>
            </a:r>
            <a:endParaRPr lang="en-US" sz="2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10551" y="14202512"/>
            <a:ext cx="859026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mic Sans MS"/>
                <a:cs typeface="Comic Sans MS"/>
              </a:rPr>
              <a:t>Traits and QTL maps – Late Leaf Spot example</a:t>
            </a:r>
            <a:endParaRPr lang="en-US" sz="2800" b="1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5520691"/>
            <a:ext cx="1350917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4320"/>
            <a:r>
              <a:rPr lang="en-US" sz="3200" b="1" dirty="0" smtClean="0">
                <a:latin typeface="Comic Sans MS"/>
                <a:cs typeface="Comic Sans MS"/>
              </a:rPr>
              <a:t>Gene model</a:t>
            </a:r>
            <a:r>
              <a:rPr lang="en-US" sz="2800" b="1" dirty="0" smtClean="0">
                <a:latin typeface="Comic Sans MS"/>
                <a:cs typeface="Comic Sans MS"/>
              </a:rPr>
              <a:t>s</a:t>
            </a:r>
            <a:r>
              <a:rPr lang="en-US" sz="2800" dirty="0" smtClean="0">
                <a:latin typeface="Comic Sans MS"/>
                <a:cs typeface="Comic Sans MS"/>
              </a:rPr>
              <a:t> have been created for both </a:t>
            </a:r>
            <a:r>
              <a:rPr lang="en-US" sz="2800" i="1" dirty="0" smtClean="0">
                <a:latin typeface="Comic Sans MS"/>
                <a:cs typeface="Comic Sans MS"/>
              </a:rPr>
              <a:t>A. duranensis </a:t>
            </a:r>
            <a:r>
              <a:rPr lang="en-US" sz="2800" dirty="0" smtClean="0">
                <a:latin typeface="Comic Sans MS"/>
                <a:cs typeface="Comic Sans MS"/>
              </a:rPr>
              <a:t>and </a:t>
            </a:r>
            <a:r>
              <a:rPr lang="en-US" sz="2800" i="1" dirty="0" smtClean="0">
                <a:latin typeface="Comic Sans MS"/>
                <a:cs typeface="Comic Sans MS"/>
              </a:rPr>
              <a:t>A. ipaensis </a:t>
            </a:r>
            <a:r>
              <a:rPr lang="en-US" sz="2800" dirty="0" smtClean="0">
                <a:latin typeface="Comic Sans MS"/>
                <a:cs typeface="Comic Sans MS"/>
              </a:rPr>
              <a:t>using two methods, MAKER-P and GLEAN and are available as genome browser tracks.</a:t>
            </a:r>
            <a:endParaRPr lang="en-US" sz="2000" dirty="0" smtClean="0">
              <a:latin typeface="Comic Sans MS"/>
              <a:cs typeface="Comic Sans M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435175" y="12043366"/>
            <a:ext cx="3266736" cy="713079"/>
          </a:xfrm>
          <a:prstGeom prst="rect">
            <a:avLst/>
          </a:prstGeom>
          <a:noFill/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>
                <a:solidFill>
                  <a:schemeClr val="tx1"/>
                </a:solidFill>
                <a:latin typeface="Comic Sans MS"/>
                <a:cs typeface="Comic Sans MS"/>
              </a:rPr>
              <a:t>Common ancestor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8999199" y="11147778"/>
            <a:ext cx="1862667" cy="762000"/>
          </a:xfrm>
          <a:prstGeom prst="straightConnector1">
            <a:avLst/>
          </a:prstGeom>
          <a:ln w="31750">
            <a:solidFill>
              <a:srgbClr val="39200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21014251" y="11159068"/>
            <a:ext cx="1862667" cy="762000"/>
          </a:xfrm>
          <a:prstGeom prst="straightConnector1">
            <a:avLst/>
          </a:prstGeom>
          <a:ln w="31750">
            <a:solidFill>
              <a:srgbClr val="39200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8937095" y="9307699"/>
            <a:ext cx="1862667" cy="762000"/>
          </a:xfrm>
          <a:prstGeom prst="straightConnector1">
            <a:avLst/>
          </a:prstGeom>
          <a:ln w="31750">
            <a:solidFill>
              <a:srgbClr val="39200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1001438" y="9311800"/>
            <a:ext cx="1862667" cy="762000"/>
          </a:xfrm>
          <a:prstGeom prst="straightConnector1">
            <a:avLst/>
          </a:prstGeom>
          <a:ln w="31750">
            <a:solidFill>
              <a:srgbClr val="39200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0466756" y="11373557"/>
            <a:ext cx="1035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~3 </a:t>
            </a:r>
            <a:r>
              <a:rPr lang="en-US" sz="2000" dirty="0" err="1">
                <a:latin typeface="Comic Sans MS"/>
                <a:cs typeface="Comic Sans MS"/>
              </a:rPr>
              <a:t>mya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738624" y="9539129"/>
            <a:ext cx="23594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~10,000 years ago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5800" y="9804400"/>
            <a:ext cx="1315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omic Sans MS"/>
                <a:cs typeface="Comic Sans MS"/>
              </a:rPr>
              <a:t>A reference genome assembly for </a:t>
            </a:r>
            <a:r>
              <a:rPr lang="en-US" sz="3200" b="1" i="1" dirty="0" err="1" smtClean="0">
                <a:latin typeface="Comic Sans MS"/>
                <a:cs typeface="Comic Sans MS"/>
              </a:rPr>
              <a:t>Arachis</a:t>
            </a:r>
            <a:r>
              <a:rPr lang="en-US" sz="3200" b="1" i="1" dirty="0" smtClean="0">
                <a:latin typeface="Comic Sans MS"/>
                <a:cs typeface="Comic Sans MS"/>
              </a:rPr>
              <a:t> hypogea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Because of the complexity of the </a:t>
            </a:r>
            <a:r>
              <a:rPr lang="en-US" sz="2800" dirty="0" err="1" smtClean="0">
                <a:latin typeface="Comic Sans MS"/>
                <a:cs typeface="Comic Sans MS"/>
              </a:rPr>
              <a:t>tetrapolid</a:t>
            </a:r>
            <a:r>
              <a:rPr lang="en-US" sz="2800" dirty="0" smtClean="0">
                <a:latin typeface="Comic Sans MS"/>
                <a:cs typeface="Comic Sans MS"/>
              </a:rPr>
              <a:t> </a:t>
            </a:r>
            <a:r>
              <a:rPr lang="en-US" sz="2800" i="1" dirty="0" smtClean="0">
                <a:latin typeface="Comic Sans MS"/>
                <a:cs typeface="Comic Sans MS"/>
              </a:rPr>
              <a:t>A. hypogea</a:t>
            </a:r>
            <a:r>
              <a:rPr lang="en-US" sz="2800" dirty="0" smtClean="0">
                <a:latin typeface="Comic Sans MS"/>
                <a:cs typeface="Comic Sans MS"/>
              </a:rPr>
              <a:t>, its diploid progenitor species, </a:t>
            </a:r>
            <a:r>
              <a:rPr lang="en-US" sz="2800" i="1" dirty="0" smtClean="0">
                <a:latin typeface="Comic Sans MS"/>
                <a:cs typeface="Comic Sans MS"/>
              </a:rPr>
              <a:t>A. </a:t>
            </a:r>
            <a:r>
              <a:rPr lang="en-US" sz="2800" i="1" dirty="0" err="1" smtClean="0">
                <a:latin typeface="Comic Sans MS"/>
                <a:cs typeface="Comic Sans MS"/>
              </a:rPr>
              <a:t>duranensis</a:t>
            </a:r>
            <a:r>
              <a:rPr lang="en-US" sz="2800" i="1" dirty="0" smtClean="0">
                <a:latin typeface="Comic Sans MS"/>
                <a:cs typeface="Comic Sans MS"/>
              </a:rPr>
              <a:t> </a:t>
            </a:r>
            <a:r>
              <a:rPr lang="en-US" sz="2800" dirty="0" smtClean="0">
                <a:latin typeface="Comic Sans MS"/>
                <a:cs typeface="Comic Sans MS"/>
              </a:rPr>
              <a:t>and </a:t>
            </a:r>
            <a:r>
              <a:rPr lang="en-US" sz="2800" i="1" dirty="0" smtClean="0">
                <a:latin typeface="Comic Sans MS"/>
                <a:cs typeface="Comic Sans MS"/>
              </a:rPr>
              <a:t>A </a:t>
            </a:r>
            <a:r>
              <a:rPr lang="en-US" sz="2800" i="1" dirty="0" err="1" smtClean="0">
                <a:latin typeface="Comic Sans MS"/>
                <a:cs typeface="Comic Sans MS"/>
              </a:rPr>
              <a:t>ipaensis</a:t>
            </a:r>
            <a:r>
              <a:rPr lang="en-US" sz="2800" i="1" dirty="0" smtClean="0">
                <a:latin typeface="Comic Sans MS"/>
                <a:cs typeface="Comic Sans MS"/>
              </a:rPr>
              <a:t> </a:t>
            </a:r>
            <a:r>
              <a:rPr lang="en-US" sz="2800" dirty="0" smtClean="0">
                <a:latin typeface="Comic Sans MS"/>
                <a:cs typeface="Comic Sans MS"/>
              </a:rPr>
              <a:t>were sequenced and assembled first. Although the two species diverged ~ 3 </a:t>
            </a:r>
            <a:r>
              <a:rPr lang="en-US" sz="2800" dirty="0" err="1" smtClean="0">
                <a:latin typeface="Comic Sans MS"/>
                <a:cs typeface="Comic Sans MS"/>
              </a:rPr>
              <a:t>mya</a:t>
            </a:r>
            <a:r>
              <a:rPr lang="en-US" sz="2800" dirty="0" smtClean="0">
                <a:latin typeface="Comic Sans MS"/>
                <a:cs typeface="Comic Sans MS"/>
              </a:rPr>
              <a:t>, they still maintain significant </a:t>
            </a:r>
            <a:r>
              <a:rPr lang="en-US" sz="2800" dirty="0" err="1" smtClean="0">
                <a:latin typeface="Comic Sans MS"/>
                <a:cs typeface="Comic Sans MS"/>
              </a:rPr>
              <a:t>synteny</a:t>
            </a:r>
            <a:r>
              <a:rPr lang="en-US" sz="2800" dirty="0" smtClean="0">
                <a:latin typeface="Comic Sans MS"/>
                <a:cs typeface="Comic Sans MS"/>
              </a:rPr>
              <a:t>, although some large rearrangements have occurred.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00449" y="18357016"/>
            <a:ext cx="184345" cy="369176"/>
          </a:xfrm>
          <a:prstGeom prst="rect">
            <a:avLst/>
          </a:prstGeom>
          <a:noFill/>
        </p:spPr>
        <p:txBody>
          <a:bodyPr wrap="none" lIns="91281" tIns="45643" rIns="91281" bIns="45643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3" name="Title 1"/>
          <p:cNvSpPr>
            <a:spLocks noGrp="1"/>
          </p:cNvSpPr>
          <p:nvPr/>
        </p:nvSpPr>
        <p:spPr>
          <a:xfrm>
            <a:off x="1808466" y="12677775"/>
            <a:ext cx="4918908" cy="7270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latin typeface="Comic Sans MS Bold"/>
                <a:cs typeface="Comic Sans MS Bold"/>
              </a:rPr>
              <a:t>The two progenitor diploid genomes are remarkably similar….</a:t>
            </a:r>
            <a:br>
              <a:rPr lang="en-US" sz="2000" dirty="0" smtClean="0">
                <a:latin typeface="Comic Sans MS Bold"/>
                <a:cs typeface="Comic Sans MS Bold"/>
              </a:rPr>
            </a:br>
            <a:endParaRPr lang="en-US" sz="2000" dirty="0">
              <a:latin typeface="Comic Sans MS Bold"/>
              <a:cs typeface="Comic Sans MS Bold"/>
            </a:endParaRPr>
          </a:p>
        </p:txBody>
      </p:sp>
      <p:pic>
        <p:nvPicPr>
          <p:cNvPr id="54" name="Picture 53" descr="r.B04.q.A04.medium.png"/>
          <p:cNvPicPr preferRelativeResize="0"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87" y="13529941"/>
            <a:ext cx="6071616" cy="6071781"/>
          </a:xfrm>
          <a:prstGeom prst="rect">
            <a:avLst/>
          </a:prstGeom>
          <a:ln>
            <a:solidFill>
              <a:srgbClr val="39200D"/>
            </a:solidFill>
          </a:ln>
        </p:spPr>
      </p:pic>
      <p:pic>
        <p:nvPicPr>
          <p:cNvPr id="57" name="Picture 56" descr="r.B05.q.A05.medium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62" y="13524231"/>
            <a:ext cx="6071616" cy="6071616"/>
          </a:xfrm>
          <a:prstGeom prst="rect">
            <a:avLst/>
          </a:prstGeom>
          <a:ln>
            <a:solidFill>
              <a:srgbClr val="39200D"/>
            </a:solidFill>
          </a:ln>
        </p:spPr>
      </p:pic>
      <p:sp>
        <p:nvSpPr>
          <p:cNvPr id="58" name="Title 1"/>
          <p:cNvSpPr>
            <a:spLocks noGrp="1"/>
          </p:cNvSpPr>
          <p:nvPr/>
        </p:nvSpPr>
        <p:spPr>
          <a:xfrm>
            <a:off x="8058524" y="12638002"/>
            <a:ext cx="4748975" cy="7509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latin typeface="Comic Sans MS Bold"/>
                <a:cs typeface="Comic Sans MS Bold"/>
              </a:rPr>
              <a:t>…but there have been some significant rearrangements as well. </a:t>
            </a:r>
            <a:br>
              <a:rPr lang="en-US" sz="2000" dirty="0" smtClean="0">
                <a:latin typeface="Comic Sans MS Bold"/>
                <a:cs typeface="Comic Sans MS Bold"/>
              </a:rPr>
            </a:br>
            <a:endParaRPr lang="en-US" sz="2000" dirty="0">
              <a:latin typeface="Comic Sans MS Bold"/>
              <a:cs typeface="Comic Sans MS Bold"/>
            </a:endParaRPr>
          </a:p>
        </p:txBody>
      </p:sp>
      <p:pic>
        <p:nvPicPr>
          <p:cNvPr id="59" name="Picture 58" descr="A.dur_gbrowse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80" y="20549101"/>
            <a:ext cx="12964695" cy="4059652"/>
          </a:xfrm>
          <a:prstGeom prst="rect">
            <a:avLst/>
          </a:prstGeom>
          <a:ln>
            <a:solidFill>
              <a:srgbClr val="39200D"/>
            </a:solidFill>
          </a:ln>
        </p:spPr>
      </p:pic>
      <p:sp>
        <p:nvSpPr>
          <p:cNvPr id="60" name="Title 1"/>
          <p:cNvSpPr>
            <a:spLocks noGrp="1"/>
          </p:cNvSpPr>
          <p:nvPr/>
        </p:nvSpPr>
        <p:spPr>
          <a:xfrm>
            <a:off x="967541" y="19989800"/>
            <a:ext cx="12275383" cy="4794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latin typeface="Comic Sans MS Bold"/>
                <a:cs typeface="Comic Sans MS Bold"/>
              </a:rPr>
              <a:t>Both genome assemblies can be explored by genome browser and are available as FASTA downloads. </a:t>
            </a:r>
            <a:endParaRPr lang="en-US" sz="2000" dirty="0">
              <a:latin typeface="Comic Sans MS Bold"/>
              <a:cs typeface="Comic Sans MS Bold"/>
            </a:endParaRPr>
          </a:p>
        </p:txBody>
      </p:sp>
      <p:sp>
        <p:nvSpPr>
          <p:cNvPr id="69" name="Bent Arrow 68"/>
          <p:cNvSpPr/>
          <p:nvPr/>
        </p:nvSpPr>
        <p:spPr>
          <a:xfrm rot="5400000">
            <a:off x="23194209" y="14543509"/>
            <a:ext cx="1082844" cy="2232525"/>
          </a:xfrm>
          <a:prstGeom prst="bentArrow">
            <a:avLst/>
          </a:prstGeom>
          <a:solidFill>
            <a:srgbClr val="984807"/>
          </a:solidFill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3400" y="27203400"/>
            <a:ext cx="1351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/>
            <a:r>
              <a:rPr lang="en-US" sz="2000" i="1" dirty="0" err="1" smtClean="0">
                <a:latin typeface="Comic Sans MS"/>
                <a:cs typeface="Comic Sans MS"/>
              </a:rPr>
              <a:t>Arachis</a:t>
            </a:r>
            <a:r>
              <a:rPr lang="en-US" sz="2000" dirty="0" smtClean="0">
                <a:latin typeface="Comic Sans MS"/>
                <a:cs typeface="Comic Sans MS"/>
              </a:rPr>
              <a:t> gene models can be compared </a:t>
            </a:r>
            <a:r>
              <a:rPr lang="en-US" sz="2000" i="1" dirty="0" smtClean="0">
                <a:latin typeface="Comic Sans MS"/>
                <a:cs typeface="Comic Sans MS"/>
              </a:rPr>
              <a:t>to Glycine max </a:t>
            </a:r>
            <a:r>
              <a:rPr lang="en-US" sz="2000" dirty="0" smtClean="0">
                <a:latin typeface="Comic Sans MS"/>
                <a:cs typeface="Comic Sans MS"/>
              </a:rPr>
              <a:t>(soybean) and </a:t>
            </a:r>
            <a:r>
              <a:rPr lang="en-US" sz="2000" i="1" dirty="0" err="1" smtClean="0">
                <a:latin typeface="Comic Sans MS"/>
                <a:cs typeface="Comic Sans MS"/>
              </a:rPr>
              <a:t>Phaseolus</a:t>
            </a:r>
            <a:r>
              <a:rPr lang="en-US" sz="2000" i="1" dirty="0" smtClean="0">
                <a:latin typeface="Comic Sans MS"/>
                <a:cs typeface="Comic Sans MS"/>
              </a:rPr>
              <a:t> vulgaris </a:t>
            </a:r>
            <a:r>
              <a:rPr lang="en-US" sz="2000" dirty="0" smtClean="0">
                <a:latin typeface="Comic Sans MS"/>
                <a:cs typeface="Comic Sans MS"/>
              </a:rPr>
              <a:t>(common bean) gene models to find likely gene function.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011400" y="25146000"/>
            <a:ext cx="117856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omic Sans MS"/>
                <a:cs typeface="Comic Sans MS"/>
              </a:rPr>
              <a:t>Markers and Sequence Data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Markers associated with QTL can be used to identify likely gene models on the genome assemblies. Comparisons between candidate </a:t>
            </a:r>
            <a:r>
              <a:rPr lang="en-US" sz="2400" i="1" dirty="0" err="1" smtClean="0">
                <a:latin typeface="Comic Sans MS"/>
                <a:cs typeface="Comic Sans MS"/>
              </a:rPr>
              <a:t>Arachis</a:t>
            </a:r>
            <a:r>
              <a:rPr lang="en-US" sz="2400" dirty="0" smtClean="0">
                <a:latin typeface="Comic Sans MS"/>
                <a:cs typeface="Comic Sans MS"/>
              </a:rPr>
              <a:t> gene models and soybean and common bean gene models can suggest candidate genes for the trait of interest.</a:t>
            </a: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73" name="Picture 72" descr="pb_LRR_Aradu02.tiff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5081" y="27584400"/>
            <a:ext cx="11435014" cy="6045200"/>
          </a:xfrm>
          <a:prstGeom prst="rect">
            <a:avLst/>
          </a:prstGeom>
          <a:ln>
            <a:solidFill>
              <a:srgbClr val="39200D"/>
            </a:solidFill>
          </a:ln>
        </p:spPr>
      </p:pic>
      <p:sp>
        <p:nvSpPr>
          <p:cNvPr id="75" name="Down Arrow 74"/>
          <p:cNvSpPr/>
          <p:nvPr/>
        </p:nvSpPr>
        <p:spPr>
          <a:xfrm>
            <a:off x="20574000" y="23114000"/>
            <a:ext cx="508000" cy="1676400"/>
          </a:xfrm>
          <a:prstGeom prst="downArrow">
            <a:avLst/>
          </a:prstGeom>
          <a:solidFill>
            <a:srgbClr val="984807"/>
          </a:solidFill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0" y="0"/>
            <a:ext cx="27432000" cy="36576000"/>
          </a:xfrm>
          <a:prstGeom prst="rect">
            <a:avLst/>
          </a:prstGeom>
          <a:noFill/>
          <a:ln>
            <a:solidFill>
              <a:srgbClr val="3920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57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413</Words>
  <Application>Microsoft Macintosh PowerPoint</Application>
  <PresentationFormat>Custom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Iowa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Ethalinda Cannon</dc:creator>
  <cp:lastModifiedBy>Ethalinda Cannon</cp:lastModifiedBy>
  <cp:revision>54</cp:revision>
  <cp:lastPrinted>2014-07-02T15:37:39Z</cp:lastPrinted>
  <dcterms:created xsi:type="dcterms:W3CDTF">2014-07-01T00:21:33Z</dcterms:created>
  <dcterms:modified xsi:type="dcterms:W3CDTF">2014-07-02T16:38:11Z</dcterms:modified>
</cp:coreProperties>
</file>