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7432000" cy="36576000"/>
  <p:notesSz cx="6858000" cy="9144000"/>
  <p:defaultTextStyle>
    <a:defPPr>
      <a:defRPr lang="en-US"/>
    </a:defPPr>
    <a:lvl1pPr marL="0" algn="l" defTabSz="209004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90044" algn="l" defTabSz="209004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80088" algn="l" defTabSz="209004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70132" algn="l" defTabSz="209004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60176" algn="l" defTabSz="209004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50220" algn="l" defTabSz="209004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40264" algn="l" defTabSz="209004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30309" algn="l" defTabSz="209004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20353" algn="l" defTabSz="209004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602D04"/>
    <a:srgbClr val="FFFAEE"/>
    <a:srgbClr val="FFFFFF"/>
    <a:srgbClr val="984807"/>
    <a:srgbClr val="39200D"/>
    <a:srgbClr val="E1C1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0734" autoAdjust="0"/>
    <p:restoredTop sz="94660"/>
  </p:normalViewPr>
  <p:slideViewPr>
    <p:cSldViewPr snapToGrid="0">
      <p:cViewPr>
        <p:scale>
          <a:sx n="35" d="100"/>
          <a:sy n="35" d="100"/>
        </p:scale>
        <p:origin x="-5712" y="-88"/>
      </p:cViewPr>
      <p:guideLst>
        <p:guide orient="horz" pos="11520"/>
        <p:guide pos="86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B7CB6-3717-8648-BDF7-525BBD083CC2}" type="datetimeFigureOut">
              <a:rPr lang="en-US" smtClean="0"/>
              <a:t>11/6/14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45E19-78F5-1E40-9403-35284911D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61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90044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2090044" algn="l" defTabSz="2090044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4180088" algn="l" defTabSz="2090044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6270132" algn="l" defTabSz="2090044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8360176" algn="l" defTabSz="2090044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10450220" algn="l" defTabSz="2090044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40264" algn="l" defTabSz="2090044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30309" algn="l" defTabSz="2090044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720353" algn="l" defTabSz="2090044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45E19-78F5-1E40-9403-35284911D9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00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1362270"/>
            <a:ext cx="23317200" cy="78401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0726400"/>
            <a:ext cx="19202400" cy="9347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90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80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70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6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50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40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30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2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ADB4-FFF8-0E47-ACDB-36C5670B68CC}" type="datetimeFigureOut">
              <a:rPr lang="en-US" smtClean="0"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393D-B933-1140-8543-3941DF0FA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4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ADB4-FFF8-0E47-ACDB-36C5670B68CC}" type="datetimeFigureOut">
              <a:rPr lang="en-US" smtClean="0"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393D-B933-1140-8543-3941DF0FA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09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464317" y="6248404"/>
            <a:ext cx="29627511" cy="13315526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81778" y="6248404"/>
            <a:ext cx="88425339" cy="13315526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ADB4-FFF8-0E47-ACDB-36C5670B68CC}" type="datetimeFigureOut">
              <a:rPr lang="en-US" smtClean="0"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393D-B933-1140-8543-3941DF0FA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9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ADB4-FFF8-0E47-ACDB-36C5670B68CC}" type="datetimeFigureOut">
              <a:rPr lang="en-US" smtClean="0"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393D-B933-1140-8543-3941DF0FA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1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23503468"/>
            <a:ext cx="23317200" cy="7264400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15502473"/>
            <a:ext cx="23317200" cy="8000997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90044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80088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7013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601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5022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4026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3030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20353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ADB4-FFF8-0E47-ACDB-36C5670B68CC}" type="datetimeFigureOut">
              <a:rPr lang="en-US" smtClean="0"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393D-B933-1140-8543-3941DF0FA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4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1777" y="36415137"/>
            <a:ext cx="59026425" cy="102988533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65402" y="36415137"/>
            <a:ext cx="59026425" cy="102988533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ADB4-FFF8-0E47-ACDB-36C5670B68CC}" type="datetimeFigureOut">
              <a:rPr lang="en-US" smtClean="0"/>
              <a:t>11/6/14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393D-B933-1140-8543-3941DF0FA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9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64736"/>
            <a:ext cx="24688800" cy="609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8187270"/>
            <a:ext cx="12120564" cy="3412064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90044" indent="0">
              <a:buNone/>
              <a:defRPr sz="9100" b="1"/>
            </a:lvl2pPr>
            <a:lvl3pPr marL="4180088" indent="0">
              <a:buNone/>
              <a:defRPr sz="8200" b="1"/>
            </a:lvl3pPr>
            <a:lvl4pPr marL="6270132" indent="0">
              <a:buNone/>
              <a:defRPr sz="7300" b="1"/>
            </a:lvl4pPr>
            <a:lvl5pPr marL="8360176" indent="0">
              <a:buNone/>
              <a:defRPr sz="7300" b="1"/>
            </a:lvl5pPr>
            <a:lvl6pPr marL="10450220" indent="0">
              <a:buNone/>
              <a:defRPr sz="7300" b="1"/>
            </a:lvl6pPr>
            <a:lvl7pPr marL="12540264" indent="0">
              <a:buNone/>
              <a:defRPr sz="7300" b="1"/>
            </a:lvl7pPr>
            <a:lvl8pPr marL="14630309" indent="0">
              <a:buNone/>
              <a:defRPr sz="7300" b="1"/>
            </a:lvl8pPr>
            <a:lvl9pPr marL="16720353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11599334"/>
            <a:ext cx="12120564" cy="21073536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7" y="8187270"/>
            <a:ext cx="12125325" cy="3412064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90044" indent="0">
              <a:buNone/>
              <a:defRPr sz="9100" b="1"/>
            </a:lvl2pPr>
            <a:lvl3pPr marL="4180088" indent="0">
              <a:buNone/>
              <a:defRPr sz="8200" b="1"/>
            </a:lvl3pPr>
            <a:lvl4pPr marL="6270132" indent="0">
              <a:buNone/>
              <a:defRPr sz="7300" b="1"/>
            </a:lvl4pPr>
            <a:lvl5pPr marL="8360176" indent="0">
              <a:buNone/>
              <a:defRPr sz="7300" b="1"/>
            </a:lvl5pPr>
            <a:lvl6pPr marL="10450220" indent="0">
              <a:buNone/>
              <a:defRPr sz="7300" b="1"/>
            </a:lvl6pPr>
            <a:lvl7pPr marL="12540264" indent="0">
              <a:buNone/>
              <a:defRPr sz="7300" b="1"/>
            </a:lvl7pPr>
            <a:lvl8pPr marL="14630309" indent="0">
              <a:buNone/>
              <a:defRPr sz="7300" b="1"/>
            </a:lvl8pPr>
            <a:lvl9pPr marL="16720353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7" y="11599334"/>
            <a:ext cx="12125325" cy="21073536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ADB4-FFF8-0E47-ACDB-36C5670B68CC}" type="datetimeFigureOut">
              <a:rPr lang="en-US" smtClean="0"/>
              <a:t>11/6/14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393D-B933-1140-8543-3941DF0FA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20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ADB4-FFF8-0E47-ACDB-36C5670B68CC}" type="datetimeFigureOut">
              <a:rPr lang="en-US" smtClean="0"/>
              <a:t>11/6/14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393D-B933-1140-8543-3941DF0FA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26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ADB4-FFF8-0E47-ACDB-36C5670B68CC}" type="datetimeFigureOut">
              <a:rPr lang="en-US" smtClean="0"/>
              <a:t>11/6/14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393D-B933-1140-8543-3941DF0FA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83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3" y="1456267"/>
            <a:ext cx="9024939" cy="6197600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1456270"/>
            <a:ext cx="15335250" cy="31216603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3" y="7653870"/>
            <a:ext cx="9024939" cy="25019003"/>
          </a:xfrm>
        </p:spPr>
        <p:txBody>
          <a:bodyPr/>
          <a:lstStyle>
            <a:lvl1pPr marL="0" indent="0">
              <a:buNone/>
              <a:defRPr sz="6400"/>
            </a:lvl1pPr>
            <a:lvl2pPr marL="2090044" indent="0">
              <a:buNone/>
              <a:defRPr sz="5500"/>
            </a:lvl2pPr>
            <a:lvl3pPr marL="4180088" indent="0">
              <a:buNone/>
              <a:defRPr sz="4600"/>
            </a:lvl3pPr>
            <a:lvl4pPr marL="6270132" indent="0">
              <a:buNone/>
              <a:defRPr sz="4100"/>
            </a:lvl4pPr>
            <a:lvl5pPr marL="8360176" indent="0">
              <a:buNone/>
              <a:defRPr sz="4100"/>
            </a:lvl5pPr>
            <a:lvl6pPr marL="10450220" indent="0">
              <a:buNone/>
              <a:defRPr sz="4100"/>
            </a:lvl6pPr>
            <a:lvl7pPr marL="12540264" indent="0">
              <a:buNone/>
              <a:defRPr sz="4100"/>
            </a:lvl7pPr>
            <a:lvl8pPr marL="14630309" indent="0">
              <a:buNone/>
              <a:defRPr sz="4100"/>
            </a:lvl8pPr>
            <a:lvl9pPr marL="16720353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ADB4-FFF8-0E47-ACDB-36C5670B68CC}" type="datetimeFigureOut">
              <a:rPr lang="en-US" smtClean="0"/>
              <a:t>11/6/14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393D-B933-1140-8543-3941DF0FA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06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25603200"/>
            <a:ext cx="16459200" cy="3022603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3268133"/>
            <a:ext cx="16459200" cy="21945600"/>
          </a:xfrm>
        </p:spPr>
        <p:txBody>
          <a:bodyPr/>
          <a:lstStyle>
            <a:lvl1pPr marL="0" indent="0">
              <a:buNone/>
              <a:defRPr sz="14600"/>
            </a:lvl1pPr>
            <a:lvl2pPr marL="2090044" indent="0">
              <a:buNone/>
              <a:defRPr sz="12800"/>
            </a:lvl2pPr>
            <a:lvl3pPr marL="4180088" indent="0">
              <a:buNone/>
              <a:defRPr sz="11000"/>
            </a:lvl3pPr>
            <a:lvl4pPr marL="6270132" indent="0">
              <a:buNone/>
              <a:defRPr sz="9100"/>
            </a:lvl4pPr>
            <a:lvl5pPr marL="8360176" indent="0">
              <a:buNone/>
              <a:defRPr sz="9100"/>
            </a:lvl5pPr>
            <a:lvl6pPr marL="10450220" indent="0">
              <a:buNone/>
              <a:defRPr sz="9100"/>
            </a:lvl6pPr>
            <a:lvl7pPr marL="12540264" indent="0">
              <a:buNone/>
              <a:defRPr sz="9100"/>
            </a:lvl7pPr>
            <a:lvl8pPr marL="14630309" indent="0">
              <a:buNone/>
              <a:defRPr sz="9100"/>
            </a:lvl8pPr>
            <a:lvl9pPr marL="16720353" indent="0">
              <a:buNone/>
              <a:defRPr sz="9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28625803"/>
            <a:ext cx="16459200" cy="4292597"/>
          </a:xfrm>
        </p:spPr>
        <p:txBody>
          <a:bodyPr/>
          <a:lstStyle>
            <a:lvl1pPr marL="0" indent="0">
              <a:buNone/>
              <a:defRPr sz="6400"/>
            </a:lvl1pPr>
            <a:lvl2pPr marL="2090044" indent="0">
              <a:buNone/>
              <a:defRPr sz="5500"/>
            </a:lvl2pPr>
            <a:lvl3pPr marL="4180088" indent="0">
              <a:buNone/>
              <a:defRPr sz="4600"/>
            </a:lvl3pPr>
            <a:lvl4pPr marL="6270132" indent="0">
              <a:buNone/>
              <a:defRPr sz="4100"/>
            </a:lvl4pPr>
            <a:lvl5pPr marL="8360176" indent="0">
              <a:buNone/>
              <a:defRPr sz="4100"/>
            </a:lvl5pPr>
            <a:lvl6pPr marL="10450220" indent="0">
              <a:buNone/>
              <a:defRPr sz="4100"/>
            </a:lvl6pPr>
            <a:lvl7pPr marL="12540264" indent="0">
              <a:buNone/>
              <a:defRPr sz="4100"/>
            </a:lvl7pPr>
            <a:lvl8pPr marL="14630309" indent="0">
              <a:buNone/>
              <a:defRPr sz="4100"/>
            </a:lvl8pPr>
            <a:lvl9pPr marL="16720353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ADB4-FFF8-0E47-ACDB-36C5670B68CC}" type="datetimeFigureOut">
              <a:rPr lang="en-US" smtClean="0"/>
              <a:t>11/6/14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393D-B933-1140-8543-3941DF0FA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9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464736"/>
            <a:ext cx="24688800" cy="6096000"/>
          </a:xfrm>
          <a:prstGeom prst="rect">
            <a:avLst/>
          </a:prstGeom>
        </p:spPr>
        <p:txBody>
          <a:bodyPr vert="horz" lIns="418009" tIns="209004" rIns="418009" bIns="20900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8534404"/>
            <a:ext cx="24688800" cy="24138468"/>
          </a:xfrm>
          <a:prstGeom prst="rect">
            <a:avLst/>
          </a:prstGeom>
        </p:spPr>
        <p:txBody>
          <a:bodyPr vert="horz" lIns="418009" tIns="209004" rIns="418009" bIns="20900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33900537"/>
            <a:ext cx="6400800" cy="1947333"/>
          </a:xfrm>
          <a:prstGeom prst="rect">
            <a:avLst/>
          </a:prstGeom>
        </p:spPr>
        <p:txBody>
          <a:bodyPr vert="horz" lIns="418009" tIns="209004" rIns="418009" bIns="209004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9ADB4-FFF8-0E47-ACDB-36C5670B68CC}" type="datetimeFigureOut">
              <a:rPr lang="en-US" smtClean="0"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33900537"/>
            <a:ext cx="8686800" cy="1947333"/>
          </a:xfrm>
          <a:prstGeom prst="rect">
            <a:avLst/>
          </a:prstGeom>
        </p:spPr>
        <p:txBody>
          <a:bodyPr vert="horz" lIns="418009" tIns="209004" rIns="418009" bIns="209004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33900537"/>
            <a:ext cx="6400800" cy="1947333"/>
          </a:xfrm>
          <a:prstGeom prst="rect">
            <a:avLst/>
          </a:prstGeom>
        </p:spPr>
        <p:txBody>
          <a:bodyPr vert="horz" lIns="418009" tIns="209004" rIns="418009" bIns="209004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9393D-B933-1140-8543-3941DF0FA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1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90044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7533" indent="-1567533" algn="l" defTabSz="2090044" rtl="0" eaLnBrk="1" latinLnBrk="0" hangingPunct="1">
        <a:spcBef>
          <a:spcPct val="20000"/>
        </a:spcBef>
        <a:buFont typeface="Arial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6322" indent="-1306278" algn="l" defTabSz="2090044" rtl="0" eaLnBrk="1" latinLnBrk="0" hangingPunct="1">
        <a:spcBef>
          <a:spcPct val="20000"/>
        </a:spcBef>
        <a:buFont typeface="Arial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5110" indent="-1045022" algn="l" defTabSz="2090044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154" indent="-1045022" algn="l" defTabSz="2090044" rtl="0" eaLnBrk="1" latinLnBrk="0" hangingPunct="1">
        <a:spcBef>
          <a:spcPct val="20000"/>
        </a:spcBef>
        <a:buFont typeface="Arial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405198" indent="-1045022" algn="l" defTabSz="2090044" rtl="0" eaLnBrk="1" latinLnBrk="0" hangingPunct="1">
        <a:spcBef>
          <a:spcPct val="20000"/>
        </a:spcBef>
        <a:buFont typeface="Arial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95242" indent="-1045022" algn="l" defTabSz="2090044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85287" indent="-1045022" algn="l" defTabSz="2090044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75331" indent="-1045022" algn="l" defTabSz="2090044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65375" indent="-1045022" algn="l" defTabSz="2090044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9004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90044" algn="l" defTabSz="209004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80088" algn="l" defTabSz="209004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70132" algn="l" defTabSz="209004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60176" algn="l" defTabSz="209004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50220" algn="l" defTabSz="209004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40264" algn="l" defTabSz="209004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30309" algn="l" defTabSz="209004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20353" algn="l" defTabSz="209004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5" Type="http://schemas.openxmlformats.org/officeDocument/2006/relationships/image" Target="../media/image3.jpeg"/><Relationship Id="rId6" Type="http://schemas.openxmlformats.org/officeDocument/2006/relationships/image" Target="../media/image4.jp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>
          <a:xfrm>
            <a:off x="14909800" y="25321568"/>
            <a:ext cx="11861800" cy="8940800"/>
          </a:xfrm>
          <a:prstGeom prst="rect">
            <a:avLst/>
          </a:prstGeom>
          <a:solidFill>
            <a:srgbClr val="FFFAEE"/>
          </a:solidFill>
          <a:ln>
            <a:solidFill>
              <a:srgbClr val="98480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20700" y="17432421"/>
            <a:ext cx="13525500" cy="16964525"/>
          </a:xfrm>
          <a:prstGeom prst="rect">
            <a:avLst/>
          </a:prstGeom>
          <a:solidFill>
            <a:srgbClr val="FFFAEE"/>
          </a:solidFill>
          <a:ln>
            <a:solidFill>
              <a:srgbClr val="98480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4909800" y="16256000"/>
            <a:ext cx="11869057" cy="8858117"/>
          </a:xfrm>
          <a:prstGeom prst="rect">
            <a:avLst/>
          </a:prstGeom>
          <a:solidFill>
            <a:srgbClr val="FFFAEE"/>
          </a:solidFill>
          <a:ln>
            <a:solidFill>
              <a:srgbClr val="98480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34586333"/>
            <a:ext cx="27432000" cy="1989667"/>
          </a:xfrm>
          <a:prstGeom prst="rect">
            <a:avLst/>
          </a:prstGeom>
          <a:solidFill>
            <a:srgbClr val="E1C17C"/>
          </a:solidFill>
          <a:ln>
            <a:solidFill>
              <a:srgbClr val="39200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0" y="3950"/>
            <a:ext cx="27432000" cy="4525717"/>
          </a:xfrm>
          <a:prstGeom prst="rect">
            <a:avLst/>
          </a:prstGeom>
          <a:solidFill>
            <a:srgbClr val="39200D"/>
          </a:solidFill>
        </p:spPr>
        <p:txBody>
          <a:bodyPr vert="horz" lIns="91281" tIns="45643" rIns="91281" bIns="45643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 b="1" dirty="0" err="1" smtClean="0">
                <a:solidFill>
                  <a:schemeClr val="bg1"/>
                </a:solidFill>
                <a:latin typeface="Arial Rounded MT Bold"/>
                <a:cs typeface="Comic Sans MS"/>
              </a:rPr>
              <a:t>PeanutBase.org</a:t>
            </a:r>
            <a:endParaRPr lang="en-US" sz="6400" b="1" dirty="0" smtClean="0">
              <a:solidFill>
                <a:schemeClr val="bg1"/>
              </a:solidFill>
              <a:latin typeface="Arial Rounded MT Bold"/>
              <a:cs typeface="Comic Sans MS"/>
            </a:endParaRP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chemeClr val="bg1"/>
                </a:solidFill>
                <a:latin typeface="Comic Sans MS"/>
                <a:cs typeface="Comic Sans MS"/>
              </a:rPr>
              <a:t>The Genomic Data Portal for Arachis</a:t>
            </a:r>
            <a:r>
              <a:rPr lang="en-US" dirty="0" smtClean="0">
                <a:solidFill>
                  <a:schemeClr val="bg1"/>
                </a:solidFill>
                <a:latin typeface="Comic Sans MS"/>
                <a:cs typeface="Comic Sans MS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omic Sans MS"/>
                <a:cs typeface="Comic Sans MS"/>
              </a:rPr>
            </a:br>
            <a:endParaRPr lang="en-US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540000"/>
            <a:ext cx="27432000" cy="1989667"/>
          </a:xfrm>
          <a:prstGeom prst="rect">
            <a:avLst/>
          </a:prstGeom>
          <a:solidFill>
            <a:srgbClr val="E1C17C"/>
          </a:solidFill>
          <a:ln>
            <a:solidFill>
              <a:srgbClr val="39200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 noChangeAspect="1"/>
          </p:cNvSpPr>
          <p:nvPr/>
        </p:nvSpPr>
        <p:spPr>
          <a:xfrm>
            <a:off x="7353300" y="3146777"/>
            <a:ext cx="13449300" cy="1174045"/>
          </a:xfrm>
          <a:prstGeom prst="rect">
            <a:avLst/>
          </a:prstGeom>
          <a:solidFill>
            <a:srgbClr val="E1C17C"/>
          </a:solidFill>
        </p:spPr>
        <p:txBody>
          <a:bodyPr vert="horz" lIns="91281" tIns="45643" rIns="91281" bIns="45643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6415">
              <a:spcBef>
                <a:spcPct val="20000"/>
              </a:spcBef>
              <a:defRPr/>
            </a:pPr>
            <a:r>
              <a:rPr lang="en-US" sz="2300" baseline="30000" dirty="0" smtClean="0">
                <a:solidFill>
                  <a:srgbClr val="8F3431"/>
                </a:solidFill>
                <a:latin typeface="Comic Sans MS"/>
                <a:cs typeface="Comic Sans MS"/>
              </a:rPr>
              <a:t>1</a:t>
            </a:r>
            <a:r>
              <a:rPr lang="en-US" sz="2300" dirty="0" smtClean="0">
                <a:solidFill>
                  <a:srgbClr val="8F3431"/>
                </a:solidFill>
                <a:latin typeface="Comic Sans MS"/>
                <a:cs typeface="Comic Sans MS"/>
              </a:rPr>
              <a:t> Genetics</a:t>
            </a:r>
            <a:r>
              <a:rPr lang="en-US" sz="2300" dirty="0">
                <a:solidFill>
                  <a:srgbClr val="8F3431"/>
                </a:solidFill>
                <a:latin typeface="Comic Sans MS"/>
                <a:cs typeface="Comic Sans MS"/>
              </a:rPr>
              <a:t>, Development and Cell Biology, ISU</a:t>
            </a:r>
            <a:r>
              <a:rPr lang="en-US" sz="2300" dirty="0" smtClean="0">
                <a:solidFill>
                  <a:srgbClr val="8F3431"/>
                </a:solidFill>
                <a:latin typeface="Comic Sans MS"/>
                <a:cs typeface="Comic Sans MS"/>
              </a:rPr>
              <a:t>; </a:t>
            </a:r>
            <a:r>
              <a:rPr lang="en-US" sz="2300" baseline="30000" dirty="0">
                <a:solidFill>
                  <a:srgbClr val="8F3431"/>
                </a:solidFill>
                <a:latin typeface="Comic Sans MS"/>
                <a:cs typeface="Comic Sans MS"/>
              </a:rPr>
              <a:t>2</a:t>
            </a:r>
            <a:r>
              <a:rPr lang="en-US" sz="2300" dirty="0" smtClean="0">
                <a:solidFill>
                  <a:srgbClr val="8F3431"/>
                </a:solidFill>
                <a:latin typeface="Comic Sans MS"/>
                <a:cs typeface="Comic Sans MS"/>
              </a:rPr>
              <a:t> Virtual Reality Application Center, ISU; </a:t>
            </a:r>
            <a:r>
              <a:rPr lang="en-US" sz="2300" baseline="30000" dirty="0" smtClean="0">
                <a:solidFill>
                  <a:srgbClr val="8F3431"/>
                </a:solidFill>
                <a:latin typeface="Comic Sans MS"/>
                <a:cs typeface="Comic Sans MS"/>
              </a:rPr>
              <a:t>3</a:t>
            </a:r>
            <a:r>
              <a:rPr lang="en-US" sz="2300" dirty="0" smtClean="0">
                <a:solidFill>
                  <a:srgbClr val="8F3431"/>
                </a:solidFill>
                <a:latin typeface="Comic Sans MS"/>
                <a:cs typeface="Comic Sans MS"/>
              </a:rPr>
              <a:t> USDA-Agricultural Research Service; </a:t>
            </a:r>
            <a:r>
              <a:rPr lang="en-US" sz="2300" baseline="30000" dirty="0" smtClean="0">
                <a:solidFill>
                  <a:srgbClr val="8F3431"/>
                </a:solidFill>
                <a:latin typeface="Comic Sans MS"/>
                <a:cs typeface="Comic Sans MS"/>
              </a:rPr>
              <a:t>5</a:t>
            </a:r>
            <a:r>
              <a:rPr lang="en-US" sz="2300" dirty="0" smtClean="0">
                <a:solidFill>
                  <a:srgbClr val="8F3431"/>
                </a:solidFill>
                <a:latin typeface="Comic Sans MS"/>
                <a:cs typeface="Comic Sans MS"/>
              </a:rPr>
              <a:t> Agronomy, ISU; </a:t>
            </a:r>
            <a:r>
              <a:rPr lang="en-US" sz="2300" baseline="30000" dirty="0" smtClean="0">
                <a:solidFill>
                  <a:srgbClr val="8F3431"/>
                </a:solidFill>
                <a:latin typeface="Comic Sans MS"/>
                <a:cs typeface="Comic Sans MS"/>
              </a:rPr>
              <a:t>6</a:t>
            </a:r>
            <a:r>
              <a:rPr lang="en-US" sz="2300" dirty="0" smtClean="0">
                <a:solidFill>
                  <a:srgbClr val="8F3431"/>
                </a:solidFill>
                <a:latin typeface="Comic Sans MS"/>
                <a:cs typeface="Comic Sans MS"/>
              </a:rPr>
              <a:t> Electrical and Computer Engineering, ISU; </a:t>
            </a:r>
            <a:r>
              <a:rPr lang="en-US" sz="2300" baseline="30000" dirty="0" smtClean="0">
                <a:solidFill>
                  <a:srgbClr val="8F3431"/>
                </a:solidFill>
                <a:latin typeface="Comic Sans MS"/>
                <a:cs typeface="Comic Sans MS"/>
              </a:rPr>
              <a:t>7</a:t>
            </a:r>
            <a:r>
              <a:rPr lang="en-US" sz="2300" dirty="0" smtClean="0">
                <a:solidFill>
                  <a:srgbClr val="8F3431"/>
                </a:solidFill>
                <a:latin typeface="Comic Sans MS"/>
                <a:cs typeface="Comic Sans MS"/>
              </a:rPr>
              <a:t>National Center for Genomic Research</a:t>
            </a:r>
          </a:p>
          <a:p>
            <a:pPr defTabSz="456415">
              <a:spcBef>
                <a:spcPct val="20000"/>
              </a:spcBef>
              <a:defRPr/>
            </a:pPr>
            <a:endParaRPr lang="en-US" sz="2200" dirty="0" smtClean="0">
              <a:solidFill>
                <a:srgbClr val="8F3431"/>
              </a:solidFill>
            </a:endParaRPr>
          </a:p>
        </p:txBody>
      </p:sp>
      <p:sp>
        <p:nvSpPr>
          <p:cNvPr id="7" name="Subtitle 2"/>
          <p:cNvSpPr txBox="1">
            <a:spLocks noChangeAspect="1"/>
          </p:cNvSpPr>
          <p:nvPr/>
        </p:nvSpPr>
        <p:spPr>
          <a:xfrm>
            <a:off x="0" y="2545644"/>
            <a:ext cx="27330399" cy="566184"/>
          </a:xfrm>
          <a:prstGeom prst="rect">
            <a:avLst/>
          </a:prstGeom>
          <a:solidFill>
            <a:srgbClr val="E1C17C"/>
          </a:solidFill>
        </p:spPr>
        <p:txBody>
          <a:bodyPr vert="horz" lIns="91281" tIns="45643" rIns="91281" bIns="45643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6415">
              <a:spcBef>
                <a:spcPct val="20000"/>
              </a:spcBef>
              <a:defRPr/>
            </a:pPr>
            <a:r>
              <a:rPr lang="en-US" sz="2300" dirty="0">
                <a:solidFill>
                  <a:srgbClr val="8F3431"/>
                </a:solidFill>
                <a:latin typeface="Comic Sans MS"/>
                <a:cs typeface="Comic Sans MS"/>
              </a:rPr>
              <a:t> Ethalinda K.S. </a:t>
            </a:r>
            <a:r>
              <a:rPr lang="en-US" sz="2300" dirty="0" smtClean="0">
                <a:solidFill>
                  <a:srgbClr val="8F3431"/>
                </a:solidFill>
                <a:latin typeface="Comic Sans MS"/>
                <a:cs typeface="Comic Sans MS"/>
              </a:rPr>
              <a:t>Cannon</a:t>
            </a:r>
            <a:r>
              <a:rPr lang="en-US" sz="2300" baseline="30000" dirty="0" smtClean="0">
                <a:solidFill>
                  <a:srgbClr val="8F3431"/>
                </a:solidFill>
                <a:latin typeface="Comic Sans MS"/>
                <a:cs typeface="Comic Sans MS"/>
              </a:rPr>
              <a:t>1</a:t>
            </a:r>
            <a:r>
              <a:rPr lang="en-US" sz="2300" dirty="0" smtClean="0">
                <a:solidFill>
                  <a:srgbClr val="8F3431"/>
                </a:solidFill>
                <a:latin typeface="Comic Sans MS"/>
                <a:cs typeface="Comic Sans MS"/>
              </a:rPr>
              <a:t>, </a:t>
            </a:r>
            <a:r>
              <a:rPr lang="en-US" sz="2300" u="sng" dirty="0" err="1" smtClean="0">
                <a:solidFill>
                  <a:srgbClr val="8F3431"/>
                </a:solidFill>
                <a:latin typeface="Comic Sans MS"/>
                <a:cs typeface="Comic Sans MS"/>
              </a:rPr>
              <a:t>Sudhansu</a:t>
            </a:r>
            <a:r>
              <a:rPr lang="en-US" sz="2300" u="sng" dirty="0" smtClean="0">
                <a:solidFill>
                  <a:srgbClr val="8F3431"/>
                </a:solidFill>
                <a:latin typeface="Comic Sans MS"/>
                <a:cs typeface="Comic Sans MS"/>
              </a:rPr>
              <a:t> Dash</a:t>
            </a:r>
            <a:r>
              <a:rPr lang="en-US" sz="2300" baseline="30000" dirty="0">
                <a:solidFill>
                  <a:srgbClr val="8F3431"/>
                </a:solidFill>
                <a:latin typeface="Comic Sans MS"/>
                <a:cs typeface="Comic Sans MS"/>
              </a:rPr>
              <a:t>2</a:t>
            </a:r>
            <a:r>
              <a:rPr lang="en-US" sz="2300" dirty="0" smtClean="0">
                <a:solidFill>
                  <a:srgbClr val="8F3431"/>
                </a:solidFill>
                <a:latin typeface="Comic Sans MS"/>
                <a:cs typeface="Comic Sans MS"/>
              </a:rPr>
              <a:t>, Scott R. Kalberer</a:t>
            </a:r>
            <a:r>
              <a:rPr lang="en-US" sz="2300" baseline="30000" dirty="0" smtClean="0">
                <a:solidFill>
                  <a:srgbClr val="8F3431"/>
                </a:solidFill>
                <a:latin typeface="Comic Sans MS"/>
                <a:cs typeface="Comic Sans MS"/>
              </a:rPr>
              <a:t>3</a:t>
            </a:r>
            <a:r>
              <a:rPr lang="en-US" sz="2300" dirty="0" smtClean="0">
                <a:solidFill>
                  <a:srgbClr val="8F3431"/>
                </a:solidFill>
                <a:latin typeface="Comic Sans MS"/>
                <a:cs typeface="Comic Sans MS"/>
              </a:rPr>
              <a:t>, Wei Huang</a:t>
            </a:r>
            <a:r>
              <a:rPr lang="en-US" sz="2300" baseline="30000" dirty="0" smtClean="0">
                <a:solidFill>
                  <a:srgbClr val="8F3431"/>
                </a:solidFill>
                <a:latin typeface="Comic Sans MS"/>
                <a:cs typeface="Comic Sans MS"/>
              </a:rPr>
              <a:t>5</a:t>
            </a:r>
            <a:r>
              <a:rPr lang="en-US" sz="2300" dirty="0" smtClean="0">
                <a:solidFill>
                  <a:srgbClr val="8F3431"/>
                </a:solidFill>
                <a:latin typeface="Comic Sans MS"/>
                <a:cs typeface="Comic Sans MS"/>
              </a:rPr>
              <a:t>, Nathan T. Weeks</a:t>
            </a:r>
            <a:r>
              <a:rPr lang="en-US" sz="2300" baseline="30000" dirty="0" smtClean="0">
                <a:solidFill>
                  <a:srgbClr val="8F3431"/>
                </a:solidFill>
                <a:latin typeface="Comic Sans MS"/>
                <a:cs typeface="Comic Sans MS"/>
              </a:rPr>
              <a:t>3</a:t>
            </a:r>
            <a:r>
              <a:rPr lang="en-US" sz="2300" dirty="0" smtClean="0">
                <a:solidFill>
                  <a:srgbClr val="8F3431"/>
                </a:solidFill>
                <a:latin typeface="Comic Sans MS"/>
                <a:cs typeface="Comic Sans MS"/>
              </a:rPr>
              <a:t>, Deepak Bitragunta</a:t>
            </a:r>
            <a:r>
              <a:rPr lang="en-US" sz="2300" baseline="30000" dirty="0">
                <a:solidFill>
                  <a:srgbClr val="8F3431"/>
                </a:solidFill>
                <a:latin typeface="Comic Sans MS"/>
                <a:cs typeface="Comic Sans MS"/>
              </a:rPr>
              <a:t>1</a:t>
            </a:r>
            <a:r>
              <a:rPr lang="en-US" sz="2300" dirty="0" smtClean="0">
                <a:solidFill>
                  <a:srgbClr val="8F3431"/>
                </a:solidFill>
                <a:latin typeface="Comic Sans MS"/>
                <a:cs typeface="Comic Sans MS"/>
              </a:rPr>
              <a:t>, Andrew D. Farmer</a:t>
            </a:r>
            <a:r>
              <a:rPr lang="en-US" sz="2300" baseline="30000" dirty="0" smtClean="0">
                <a:solidFill>
                  <a:srgbClr val="8F3431"/>
                </a:solidFill>
                <a:latin typeface="Comic Sans MS"/>
                <a:cs typeface="Comic Sans MS"/>
              </a:rPr>
              <a:t>7</a:t>
            </a:r>
            <a:r>
              <a:rPr lang="en-US" sz="2300" dirty="0" smtClean="0">
                <a:solidFill>
                  <a:srgbClr val="8F3431"/>
                </a:solidFill>
                <a:latin typeface="Comic Sans MS"/>
                <a:cs typeface="Comic Sans MS"/>
              </a:rPr>
              <a:t>, Julie A. Dickerson</a:t>
            </a:r>
            <a:r>
              <a:rPr lang="en-US" sz="2300" baseline="30000" dirty="0" smtClean="0">
                <a:solidFill>
                  <a:srgbClr val="8F3431"/>
                </a:solidFill>
                <a:latin typeface="Comic Sans MS"/>
                <a:cs typeface="Comic Sans MS"/>
              </a:rPr>
              <a:t>1,6</a:t>
            </a:r>
            <a:r>
              <a:rPr lang="en-US" sz="2300" dirty="0" smtClean="0">
                <a:solidFill>
                  <a:srgbClr val="8F3431"/>
                </a:solidFill>
                <a:latin typeface="Comic Sans MS"/>
                <a:cs typeface="Comic Sans MS"/>
              </a:rPr>
              <a:t>, Steven B. Cannon</a:t>
            </a:r>
            <a:r>
              <a:rPr lang="en-US" sz="2300" baseline="30000" dirty="0" smtClean="0">
                <a:solidFill>
                  <a:srgbClr val="8F3431"/>
                </a:solidFill>
                <a:latin typeface="Comic Sans MS"/>
                <a:cs typeface="Comic Sans MS"/>
              </a:rPr>
              <a:t>3,5</a:t>
            </a:r>
            <a:endParaRPr lang="en-US" sz="2300" dirty="0" smtClean="0">
              <a:solidFill>
                <a:srgbClr val="8F3431"/>
              </a:solidFill>
              <a:latin typeface="Comic Sans MS"/>
              <a:cs typeface="Comic Sans MS"/>
            </a:endParaRPr>
          </a:p>
          <a:p>
            <a:pPr defTabSz="456415">
              <a:spcBef>
                <a:spcPct val="20000"/>
              </a:spcBef>
              <a:defRPr/>
            </a:pPr>
            <a:endParaRPr lang="en-US" sz="2200" dirty="0" smtClean="0">
              <a:solidFill>
                <a:srgbClr val="8F3431"/>
              </a:solidFill>
            </a:endParaRPr>
          </a:p>
        </p:txBody>
      </p:sp>
      <p:pic>
        <p:nvPicPr>
          <p:cNvPr id="10" name="Picture 9" descr="peanutbase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1" y="3950"/>
            <a:ext cx="1460500" cy="1270000"/>
          </a:xfrm>
          <a:prstGeom prst="rect">
            <a:avLst/>
          </a:prstGeom>
        </p:spPr>
      </p:pic>
      <p:pic>
        <p:nvPicPr>
          <p:cNvPr id="11" name="Picture 10" descr="peanutbase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9066" y="0"/>
            <a:ext cx="1460500" cy="1270000"/>
          </a:xfrm>
          <a:prstGeom prst="rect">
            <a:avLst/>
          </a:prstGeom>
        </p:spPr>
      </p:pic>
      <p:pic>
        <p:nvPicPr>
          <p:cNvPr id="13" name="Picture 12" descr="ISU_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3519" y="35077400"/>
            <a:ext cx="1495044" cy="996696"/>
          </a:xfrm>
          <a:prstGeom prst="rect">
            <a:avLst/>
          </a:prstGeom>
        </p:spPr>
      </p:pic>
      <p:pic>
        <p:nvPicPr>
          <p:cNvPr id="14" name="Picture 13" descr="ARS_logo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0985" y="35237720"/>
            <a:ext cx="2263323" cy="768096"/>
          </a:xfrm>
          <a:prstGeom prst="rect">
            <a:avLst/>
          </a:prstGeom>
        </p:spPr>
      </p:pic>
      <p:pic>
        <p:nvPicPr>
          <p:cNvPr id="17" name="Picture 16" descr="TPF_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8775" y="35168840"/>
            <a:ext cx="3429001" cy="90525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5778" y="35306000"/>
            <a:ext cx="32904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Genome Assembly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14851852" y="35296856"/>
            <a:ext cx="28067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PeanutBase.org</a:t>
            </a:r>
            <a:endParaRPr lang="en-US" sz="32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9699" y="35306000"/>
            <a:ext cx="1401860" cy="7223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rcRect r="66679"/>
          <a:stretch>
            <a:fillRect/>
          </a:stretch>
        </p:blipFill>
        <p:spPr>
          <a:xfrm>
            <a:off x="8067979" y="35296856"/>
            <a:ext cx="1025215" cy="731520"/>
          </a:xfrm>
          <a:prstGeom prst="rect">
            <a:avLst/>
          </a:prstGeom>
        </p:spPr>
      </p:pic>
      <p:pic>
        <p:nvPicPr>
          <p:cNvPr id="23" name="Picture 22"/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9368368" y="35296856"/>
            <a:ext cx="1371600" cy="73152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633291" y="35379259"/>
            <a:ext cx="2157984" cy="584776"/>
          </a:xfrm>
          <a:prstGeom prst="rect">
            <a:avLst/>
          </a:prstGeom>
          <a:solidFill>
            <a:schemeClr val="bg1"/>
          </a:solidFill>
          <a:ln>
            <a:solidFill>
              <a:srgbClr val="31160B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Comic Sans MS"/>
                <a:cs typeface="Comic Sans MS"/>
              </a:rPr>
              <a:t>International Peanut Genome Initiative</a:t>
            </a:r>
            <a:endParaRPr lang="en-US" sz="1600" dirty="0">
              <a:latin typeface="Comic Sans MS"/>
              <a:cs typeface="Comic Sans MS"/>
            </a:endParaRPr>
          </a:p>
        </p:txBody>
      </p:sp>
      <p:pic>
        <p:nvPicPr>
          <p:cNvPr id="25" name="Picture 24" descr="ARS_logo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868" y="35306000"/>
            <a:ext cx="2263323" cy="76809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14489290" y="34586333"/>
            <a:ext cx="2078" cy="1989667"/>
          </a:xfrm>
          <a:prstGeom prst="line">
            <a:avLst/>
          </a:prstGeom>
          <a:ln w="50800">
            <a:solidFill>
              <a:srgbClr val="3920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46486" y="4822687"/>
            <a:ext cx="13538198" cy="3508653"/>
          </a:xfrm>
          <a:prstGeom prst="rect">
            <a:avLst/>
          </a:prstGeom>
          <a:solidFill>
            <a:srgbClr val="FFFAEE"/>
          </a:solidFill>
          <a:ln>
            <a:solidFill>
              <a:srgbClr val="984807"/>
            </a:solidFill>
          </a:ln>
        </p:spPr>
        <p:txBody>
          <a:bodyPr wrap="square" tIns="0" bIns="0" rtlCol="0">
            <a:spAutoFit/>
          </a:bodyPr>
          <a:lstStyle/>
          <a:p>
            <a:pPr marL="274320"/>
            <a:endParaRPr lang="en-US" sz="2000" dirty="0" smtClean="0">
              <a:latin typeface="Comic Sans MS"/>
            </a:endParaRPr>
          </a:p>
          <a:p>
            <a:pPr marL="274320">
              <a:spcAft>
                <a:spcPts val="1200"/>
              </a:spcAft>
            </a:pPr>
            <a:r>
              <a:rPr lang="en-US" sz="3200" b="1" dirty="0" err="1" smtClean="0">
                <a:latin typeface="Comic Sans MS"/>
              </a:rPr>
              <a:t>PeanutBase</a:t>
            </a:r>
            <a:r>
              <a:rPr lang="en-US" sz="2800" dirty="0" smtClean="0">
                <a:latin typeface="Comic Sans MS"/>
              </a:rPr>
              <a:t> provides peanut researchers and breeders with trait, genetic and genomic data for </a:t>
            </a:r>
            <a:r>
              <a:rPr lang="en-US" sz="2800" i="1" dirty="0" err="1" smtClean="0">
                <a:latin typeface="Comic Sans MS"/>
              </a:rPr>
              <a:t>Arachis</a:t>
            </a:r>
            <a:r>
              <a:rPr lang="en-US" sz="2800" dirty="0" smtClean="0">
                <a:latin typeface="Comic Sans MS"/>
              </a:rPr>
              <a:t> and provides means for connecting peanut data to closely related plants with more developed datasets, for example, soybean and common bean.</a:t>
            </a:r>
          </a:p>
          <a:p>
            <a:pPr marL="274320"/>
            <a:r>
              <a:rPr lang="en-US" sz="2800" dirty="0" err="1" smtClean="0">
                <a:latin typeface="Comic Sans MS"/>
              </a:rPr>
              <a:t>PeanutBase</a:t>
            </a:r>
            <a:r>
              <a:rPr lang="en-US" sz="2800" dirty="0" smtClean="0">
                <a:latin typeface="Comic Sans MS"/>
              </a:rPr>
              <a:t> is being developed in collaboration with the Legume Information System (LIS; http://</a:t>
            </a:r>
            <a:r>
              <a:rPr lang="en-US" sz="2800" dirty="0" err="1" smtClean="0">
                <a:latin typeface="Comic Sans MS"/>
              </a:rPr>
              <a:t>legumeinfo.org</a:t>
            </a:r>
            <a:r>
              <a:rPr lang="en-US" sz="2800" dirty="0" smtClean="0">
                <a:latin typeface="Comic Sans MS"/>
              </a:rPr>
              <a:t>)</a:t>
            </a:r>
          </a:p>
          <a:p>
            <a:pPr marL="274320"/>
            <a:endParaRPr lang="en-US" sz="2000" dirty="0">
              <a:latin typeface="Comic Sans MS"/>
            </a:endParaRPr>
          </a:p>
        </p:txBody>
      </p:sp>
      <p:pic>
        <p:nvPicPr>
          <p:cNvPr id="33" name="Picture 32" descr="GBrowse5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892" y="29325288"/>
            <a:ext cx="10650930" cy="4857759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4909800" y="4816759"/>
            <a:ext cx="11911842" cy="9038169"/>
          </a:xfrm>
          <a:prstGeom prst="rect">
            <a:avLst/>
          </a:prstGeom>
          <a:solidFill>
            <a:srgbClr val="FFFAEE"/>
          </a:solidFill>
          <a:ln>
            <a:solidFill>
              <a:srgbClr val="98480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1" tIns="45643" rIns="91281" bIns="45643" rtlCol="0" anchor="ctr"/>
          <a:lstStyle/>
          <a:p>
            <a:pPr algn="ctr"/>
            <a:r>
              <a:rPr lang="en-US" dirty="0" err="1" smtClean="0"/>
              <a:t>Tje</a:t>
            </a:r>
            <a:endParaRPr lang="en-US" dirty="0"/>
          </a:p>
        </p:txBody>
      </p:sp>
      <p:sp>
        <p:nvSpPr>
          <p:cNvPr id="35" name="Title 1"/>
          <p:cNvSpPr>
            <a:spLocks noGrp="1"/>
          </p:cNvSpPr>
          <p:nvPr/>
        </p:nvSpPr>
        <p:spPr>
          <a:xfrm>
            <a:off x="15118210" y="4986013"/>
            <a:ext cx="11362267" cy="7399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atin typeface="Comic Sans MS Bold"/>
                <a:cs typeface="Comic Sans MS Bold"/>
              </a:rPr>
              <a:t>Marker Assisted Selection (MAS)</a:t>
            </a:r>
            <a:endParaRPr lang="en-US" sz="2800" dirty="0">
              <a:latin typeface="Comic Sans MS Bold"/>
              <a:cs typeface="Comic Sans MS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79647" y="16474007"/>
            <a:ext cx="7046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mic Sans MS"/>
                <a:cs typeface="Comic Sans MS"/>
              </a:rPr>
              <a:t>Traits and QTL maps – TSWV example</a:t>
            </a:r>
            <a:endParaRPr lang="en-US" sz="2800" b="1" dirty="0"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800" y="27122019"/>
            <a:ext cx="1350917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74320"/>
            <a:r>
              <a:rPr lang="en-US" sz="3200" b="1" dirty="0" smtClean="0">
                <a:latin typeface="Comic Sans MS"/>
                <a:cs typeface="Comic Sans MS"/>
              </a:rPr>
              <a:t>Gene model</a:t>
            </a:r>
            <a:r>
              <a:rPr lang="en-US" sz="2800" b="1" dirty="0" smtClean="0">
                <a:latin typeface="Comic Sans MS"/>
                <a:cs typeface="Comic Sans MS"/>
              </a:rPr>
              <a:t>s</a:t>
            </a:r>
            <a:r>
              <a:rPr lang="en-US" sz="2800" dirty="0" smtClean="0">
                <a:latin typeface="Comic Sans MS"/>
                <a:cs typeface="Comic Sans MS"/>
              </a:rPr>
              <a:t> have been created for both </a:t>
            </a:r>
            <a:r>
              <a:rPr lang="en-US" sz="2800" i="1" dirty="0" smtClean="0">
                <a:latin typeface="Comic Sans MS"/>
                <a:cs typeface="Comic Sans MS"/>
              </a:rPr>
              <a:t>A. duranensis </a:t>
            </a:r>
            <a:r>
              <a:rPr lang="en-US" sz="2800" dirty="0" smtClean="0">
                <a:latin typeface="Comic Sans MS"/>
                <a:cs typeface="Comic Sans MS"/>
              </a:rPr>
              <a:t>and </a:t>
            </a:r>
            <a:r>
              <a:rPr lang="en-US" sz="2800" i="1" dirty="0" smtClean="0">
                <a:latin typeface="Comic Sans MS"/>
                <a:cs typeface="Comic Sans MS"/>
              </a:rPr>
              <a:t>A. ipaensis </a:t>
            </a:r>
            <a:r>
              <a:rPr lang="en-US" sz="2800" dirty="0" smtClean="0">
                <a:latin typeface="Comic Sans MS"/>
                <a:cs typeface="Comic Sans MS"/>
              </a:rPr>
              <a:t>using two methods, MAKER-P and GLEAN and are available as genome browser tracks.</a:t>
            </a:r>
            <a:endParaRPr lang="en-US" sz="2000" dirty="0" smtClean="0">
              <a:latin typeface="Comic Sans MS"/>
              <a:cs typeface="Comic Sans M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5800" y="17541110"/>
            <a:ext cx="13157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mic Sans MS"/>
                <a:cs typeface="Comic Sans MS"/>
              </a:rPr>
              <a:t>A reference genome assembly for </a:t>
            </a:r>
            <a:r>
              <a:rPr lang="en-US" sz="3200" b="1" i="1" dirty="0" err="1" smtClean="0">
                <a:latin typeface="Comic Sans MS"/>
                <a:cs typeface="Comic Sans MS"/>
              </a:rPr>
              <a:t>Arachis</a:t>
            </a:r>
            <a:r>
              <a:rPr lang="en-US" sz="3200" b="1" i="1" dirty="0" smtClean="0">
                <a:latin typeface="Comic Sans MS"/>
                <a:cs typeface="Comic Sans MS"/>
              </a:rPr>
              <a:t> hypogea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Because of the complexity of the </a:t>
            </a:r>
            <a:r>
              <a:rPr lang="en-US" sz="2800" dirty="0" err="1" smtClean="0">
                <a:latin typeface="Comic Sans MS"/>
                <a:cs typeface="Comic Sans MS"/>
              </a:rPr>
              <a:t>tetrapolid</a:t>
            </a:r>
            <a:r>
              <a:rPr lang="en-US" sz="2800" dirty="0" smtClean="0">
                <a:latin typeface="Comic Sans MS"/>
                <a:cs typeface="Comic Sans MS"/>
              </a:rPr>
              <a:t> </a:t>
            </a:r>
            <a:r>
              <a:rPr lang="en-US" sz="2800" i="1" dirty="0" smtClean="0">
                <a:latin typeface="Comic Sans MS"/>
                <a:cs typeface="Comic Sans MS"/>
              </a:rPr>
              <a:t>A. hypogea</a:t>
            </a:r>
            <a:r>
              <a:rPr lang="en-US" sz="2800" dirty="0" smtClean="0">
                <a:latin typeface="Comic Sans MS"/>
                <a:cs typeface="Comic Sans MS"/>
              </a:rPr>
              <a:t>, its likely diploid progenitor species, </a:t>
            </a:r>
            <a:r>
              <a:rPr lang="en-US" sz="2800" i="1" dirty="0" smtClean="0">
                <a:latin typeface="Comic Sans MS"/>
                <a:cs typeface="Comic Sans MS"/>
              </a:rPr>
              <a:t>A. </a:t>
            </a:r>
            <a:r>
              <a:rPr lang="en-US" sz="2800" i="1" dirty="0" err="1" smtClean="0">
                <a:latin typeface="Comic Sans MS"/>
                <a:cs typeface="Comic Sans MS"/>
              </a:rPr>
              <a:t>duranensis</a:t>
            </a:r>
            <a:r>
              <a:rPr lang="en-US" sz="2800" i="1" dirty="0" smtClean="0">
                <a:latin typeface="Comic Sans MS"/>
                <a:cs typeface="Comic Sans MS"/>
              </a:rPr>
              <a:t> </a:t>
            </a:r>
            <a:r>
              <a:rPr lang="en-US" sz="2800" dirty="0" smtClean="0">
                <a:latin typeface="Comic Sans MS"/>
                <a:cs typeface="Comic Sans MS"/>
              </a:rPr>
              <a:t>and </a:t>
            </a:r>
            <a:r>
              <a:rPr lang="en-US" sz="2800" i="1" dirty="0" smtClean="0">
                <a:latin typeface="Comic Sans MS"/>
                <a:cs typeface="Comic Sans MS"/>
              </a:rPr>
              <a:t>A </a:t>
            </a:r>
            <a:r>
              <a:rPr lang="en-US" sz="2800" i="1" dirty="0" err="1" smtClean="0">
                <a:latin typeface="Comic Sans MS"/>
                <a:cs typeface="Comic Sans MS"/>
              </a:rPr>
              <a:t>ipaensis</a:t>
            </a:r>
            <a:r>
              <a:rPr lang="en-US" sz="2800" i="1" dirty="0" smtClean="0">
                <a:latin typeface="Comic Sans MS"/>
                <a:cs typeface="Comic Sans MS"/>
              </a:rPr>
              <a:t> </a:t>
            </a:r>
            <a:r>
              <a:rPr lang="en-US" sz="2800" dirty="0" smtClean="0">
                <a:latin typeface="Comic Sans MS"/>
                <a:cs typeface="Comic Sans MS"/>
              </a:rPr>
              <a:t>were sequenced and assembled first. Although the two species diverged ~ 3 </a:t>
            </a:r>
            <a:r>
              <a:rPr lang="en-US" sz="2800" dirty="0" err="1" smtClean="0">
                <a:latin typeface="Comic Sans MS"/>
                <a:cs typeface="Comic Sans MS"/>
              </a:rPr>
              <a:t>mya</a:t>
            </a:r>
            <a:r>
              <a:rPr lang="en-US" sz="2800" dirty="0" smtClean="0">
                <a:latin typeface="Comic Sans MS"/>
                <a:cs typeface="Comic Sans MS"/>
              </a:rPr>
              <a:t>, they still maintain significant </a:t>
            </a:r>
            <a:r>
              <a:rPr lang="en-US" sz="2800" dirty="0" err="1" smtClean="0">
                <a:latin typeface="Comic Sans MS"/>
                <a:cs typeface="Comic Sans MS"/>
              </a:rPr>
              <a:t>synteny</a:t>
            </a:r>
            <a:r>
              <a:rPr lang="en-US" sz="2800" dirty="0" smtClean="0">
                <a:latin typeface="Comic Sans MS"/>
                <a:cs typeface="Comic Sans MS"/>
              </a:rPr>
              <a:t>, although some large rearrangements have occurred.</a:t>
            </a:r>
            <a:endParaRPr lang="en-US" sz="2800" dirty="0">
              <a:latin typeface="Comic Sans MS"/>
              <a:cs typeface="Comic Sans M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600449" y="18611018"/>
            <a:ext cx="184345" cy="369176"/>
          </a:xfrm>
          <a:prstGeom prst="rect">
            <a:avLst/>
          </a:prstGeom>
          <a:noFill/>
        </p:spPr>
        <p:txBody>
          <a:bodyPr wrap="none" lIns="91281" tIns="45643" rIns="91281" bIns="45643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3" name="Title 1"/>
          <p:cNvSpPr>
            <a:spLocks noGrp="1"/>
          </p:cNvSpPr>
          <p:nvPr/>
        </p:nvSpPr>
        <p:spPr>
          <a:xfrm>
            <a:off x="1808466" y="19929399"/>
            <a:ext cx="4918908" cy="727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latin typeface="Comic Sans MS Bold"/>
                <a:cs typeface="Comic Sans MS Bold"/>
              </a:rPr>
              <a:t>The two progenitor diploid genomes are remarkably similar….</a:t>
            </a:r>
            <a:br>
              <a:rPr lang="en-US" sz="2000" dirty="0" smtClean="0">
                <a:latin typeface="Comic Sans MS Bold"/>
                <a:cs typeface="Comic Sans MS Bold"/>
              </a:rPr>
            </a:br>
            <a:endParaRPr lang="en-US" sz="2000" dirty="0">
              <a:latin typeface="Comic Sans MS Bold"/>
              <a:cs typeface="Comic Sans MS Bold"/>
            </a:endParaRPr>
          </a:p>
        </p:txBody>
      </p:sp>
      <p:pic>
        <p:nvPicPr>
          <p:cNvPr id="54" name="Picture 53" descr="r.B04.q.A04.medium.png"/>
          <p:cNvPicPr preferRelativeResize="0"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59" y="20684362"/>
            <a:ext cx="5896156" cy="5774016"/>
          </a:xfrm>
          <a:prstGeom prst="rect">
            <a:avLst/>
          </a:prstGeom>
          <a:ln>
            <a:solidFill>
              <a:srgbClr val="39200D"/>
            </a:solidFill>
          </a:ln>
        </p:spPr>
      </p:pic>
      <p:pic>
        <p:nvPicPr>
          <p:cNvPr id="57" name="Picture 56" descr="r.B05.q.A05.mediu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934" y="20678651"/>
            <a:ext cx="5783352" cy="5783352"/>
          </a:xfrm>
          <a:prstGeom prst="rect">
            <a:avLst/>
          </a:prstGeom>
          <a:ln>
            <a:solidFill>
              <a:srgbClr val="39200D"/>
            </a:solidFill>
          </a:ln>
        </p:spPr>
      </p:pic>
      <p:sp>
        <p:nvSpPr>
          <p:cNvPr id="58" name="Title 1"/>
          <p:cNvSpPr>
            <a:spLocks noGrp="1"/>
          </p:cNvSpPr>
          <p:nvPr/>
        </p:nvSpPr>
        <p:spPr>
          <a:xfrm>
            <a:off x="8058524" y="19913880"/>
            <a:ext cx="4748975" cy="7509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latin typeface="Comic Sans MS Bold"/>
                <a:cs typeface="Comic Sans MS Bold"/>
              </a:rPr>
              <a:t>…but there have been some significant rearrangements as well. </a:t>
            </a:r>
            <a:br>
              <a:rPr lang="en-US" sz="2000" dirty="0" smtClean="0">
                <a:latin typeface="Comic Sans MS Bold"/>
                <a:cs typeface="Comic Sans MS Bold"/>
              </a:rPr>
            </a:br>
            <a:endParaRPr lang="en-US" sz="2000" dirty="0">
              <a:latin typeface="Comic Sans MS Bold"/>
              <a:cs typeface="Comic Sans MS Bold"/>
            </a:endParaRPr>
          </a:p>
        </p:txBody>
      </p:sp>
      <p:sp>
        <p:nvSpPr>
          <p:cNvPr id="60" name="Title 1"/>
          <p:cNvSpPr>
            <a:spLocks noGrp="1"/>
          </p:cNvSpPr>
          <p:nvPr/>
        </p:nvSpPr>
        <p:spPr>
          <a:xfrm>
            <a:off x="967541" y="26448866"/>
            <a:ext cx="12275383" cy="4794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latin typeface="Comic Sans MS Bold"/>
                <a:cs typeface="Comic Sans MS Bold"/>
              </a:rPr>
              <a:t>Both genome assemblies can be explored by genome browser and are available as FASTA downloads. </a:t>
            </a:r>
            <a:endParaRPr lang="en-US" sz="2000" dirty="0">
              <a:latin typeface="Comic Sans MS Bold"/>
              <a:cs typeface="Comic Sans MS Bold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60400" y="28604390"/>
            <a:ext cx="1351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/>
            <a:r>
              <a:rPr lang="en-US" sz="2000" i="1" dirty="0" err="1" smtClean="0">
                <a:latin typeface="Comic Sans MS"/>
                <a:cs typeface="Comic Sans MS"/>
              </a:rPr>
              <a:t>Arachis</a:t>
            </a:r>
            <a:r>
              <a:rPr lang="en-US" sz="2000" dirty="0" smtClean="0">
                <a:latin typeface="Comic Sans MS"/>
                <a:cs typeface="Comic Sans MS"/>
              </a:rPr>
              <a:t> gene models can be compared </a:t>
            </a:r>
            <a:r>
              <a:rPr lang="en-US" sz="2000" i="1" dirty="0" smtClean="0">
                <a:latin typeface="Comic Sans MS"/>
                <a:cs typeface="Comic Sans MS"/>
              </a:rPr>
              <a:t>to Glycine max </a:t>
            </a:r>
            <a:r>
              <a:rPr lang="en-US" sz="2000" dirty="0" smtClean="0">
                <a:latin typeface="Comic Sans MS"/>
                <a:cs typeface="Comic Sans MS"/>
              </a:rPr>
              <a:t>(soybean) and </a:t>
            </a:r>
            <a:r>
              <a:rPr lang="en-US" sz="2000" i="1" dirty="0" err="1" smtClean="0">
                <a:latin typeface="Comic Sans MS"/>
                <a:cs typeface="Comic Sans MS"/>
              </a:rPr>
              <a:t>Phaseolus</a:t>
            </a:r>
            <a:r>
              <a:rPr lang="en-US" sz="2000" i="1" dirty="0" smtClean="0">
                <a:latin typeface="Comic Sans MS"/>
                <a:cs typeface="Comic Sans MS"/>
              </a:rPr>
              <a:t> vulgaris </a:t>
            </a:r>
            <a:r>
              <a:rPr lang="en-US" sz="2000" dirty="0" smtClean="0">
                <a:latin typeface="Comic Sans MS"/>
                <a:cs typeface="Comic Sans MS"/>
              </a:rPr>
              <a:t>(common bean) gene models to find likely gene function.</a:t>
            </a:r>
            <a:endParaRPr lang="en-US" sz="2000" dirty="0">
              <a:latin typeface="Comic Sans MS"/>
              <a:cs typeface="Comic Sans M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5011400" y="25346968"/>
            <a:ext cx="1178560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mic Sans MS"/>
                <a:cs typeface="Comic Sans MS"/>
              </a:rPr>
              <a:t>Sequence Search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BLAST and BLAT are available for searching and aligning sequence against the reference assemblies and gene models. Both show the alignments on the reference sequence browsers.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0" y="0"/>
            <a:ext cx="27432000" cy="36576000"/>
          </a:xfrm>
          <a:prstGeom prst="rect">
            <a:avLst/>
          </a:prstGeom>
          <a:noFill/>
          <a:ln>
            <a:solidFill>
              <a:srgbClr val="39200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eanutBaseHome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171" y="8499883"/>
            <a:ext cx="11966226" cy="8726235"/>
          </a:xfrm>
          <a:prstGeom prst="rect">
            <a:avLst/>
          </a:prstGeom>
          <a:ln>
            <a:solidFill>
              <a:srgbClr val="984807"/>
            </a:solidFill>
          </a:ln>
          <a:effectLst>
            <a:outerShdw blurRad="50800" dist="38100" dir="2700000" algn="tl" rotWithShape="0">
              <a:srgbClr val="984807">
                <a:alpha val="43000"/>
              </a:srgbClr>
            </a:outerShdw>
          </a:effectLst>
        </p:spPr>
      </p:pic>
      <p:pic>
        <p:nvPicPr>
          <p:cNvPr id="26" name="Picture 25" descr="BLASTout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8400" y="27076400"/>
            <a:ext cx="10248078" cy="5003800"/>
          </a:xfrm>
          <a:prstGeom prst="rect">
            <a:avLst/>
          </a:prstGeom>
        </p:spPr>
      </p:pic>
      <p:pic>
        <p:nvPicPr>
          <p:cNvPr id="29" name="Picture 28" descr="BLATout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900" y="29349700"/>
            <a:ext cx="9481296" cy="4749800"/>
          </a:xfrm>
          <a:prstGeom prst="rect">
            <a:avLst/>
          </a:prstGeom>
        </p:spPr>
      </p:pic>
      <p:sp>
        <p:nvSpPr>
          <p:cNvPr id="61" name="Down Arrow 60"/>
          <p:cNvSpPr/>
          <p:nvPr/>
        </p:nvSpPr>
        <p:spPr>
          <a:xfrm rot="3892828">
            <a:off x="14180709" y="29097133"/>
            <a:ext cx="495300" cy="1935607"/>
          </a:xfrm>
          <a:prstGeom prst="downArrow">
            <a:avLst/>
          </a:prstGeom>
          <a:solidFill>
            <a:srgbClr val="984807"/>
          </a:solidFill>
          <a:ln>
            <a:solidFill>
              <a:srgbClr val="39200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Down Arrow 61"/>
          <p:cNvSpPr/>
          <p:nvPr/>
        </p:nvSpPr>
        <p:spPr>
          <a:xfrm rot="5612415">
            <a:off x="15032553" y="30677120"/>
            <a:ext cx="495300" cy="4039074"/>
          </a:xfrm>
          <a:prstGeom prst="downArrow">
            <a:avLst/>
          </a:prstGeom>
          <a:solidFill>
            <a:srgbClr val="984807"/>
          </a:solidFill>
          <a:ln>
            <a:solidFill>
              <a:srgbClr val="39200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mas-poster-1.png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7"/>
          <a:stretch/>
        </p:blipFill>
        <p:spPr>
          <a:xfrm>
            <a:off x="15140312" y="7225559"/>
            <a:ext cx="11049000" cy="3305089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20929600" y="7797028"/>
            <a:ext cx="5619750" cy="2286000"/>
          </a:xfrm>
          <a:prstGeom prst="rect">
            <a:avLst/>
          </a:prstGeom>
          <a:solidFill>
            <a:schemeClr val="bg1"/>
          </a:solidFill>
          <a:ln>
            <a:solidFill>
              <a:srgbClr val="602D04"/>
            </a:solidFill>
          </a:ln>
          <a:effectLst>
            <a:outerShdw blurRad="40000" dist="48387" dir="2280000" rotWithShape="0">
              <a:srgbClr val="602D04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mas-poster-2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191" y="8178028"/>
            <a:ext cx="5599159" cy="187022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8"/>
          <a:srcRect t="4293" b="59926"/>
          <a:stretch/>
        </p:blipFill>
        <p:spPr>
          <a:xfrm>
            <a:off x="15091102" y="11497089"/>
            <a:ext cx="6112340" cy="1640269"/>
          </a:xfrm>
          <a:prstGeom prst="rect">
            <a:avLst/>
          </a:prstGeom>
        </p:spPr>
      </p:pic>
      <p:pic>
        <p:nvPicPr>
          <p:cNvPr id="41" name="Picture 40" descr="TSWV_overview.png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2"/>
          <a:stretch/>
        </p:blipFill>
        <p:spPr>
          <a:xfrm>
            <a:off x="15316199" y="17164955"/>
            <a:ext cx="7721601" cy="4818888"/>
          </a:xfrm>
          <a:prstGeom prst="rect">
            <a:avLst/>
          </a:prstGeom>
        </p:spPr>
      </p:pic>
      <p:pic>
        <p:nvPicPr>
          <p:cNvPr id="36" name="Picture 35" descr="mas-poster-3.png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75"/>
          <a:stretch/>
        </p:blipFill>
        <p:spPr>
          <a:xfrm>
            <a:off x="21438529" y="10591004"/>
            <a:ext cx="4800017" cy="316660"/>
          </a:xfrm>
          <a:prstGeom prst="rect">
            <a:avLst/>
          </a:prstGeom>
        </p:spPr>
      </p:pic>
      <p:pic>
        <p:nvPicPr>
          <p:cNvPr id="59" name="Picture 58" descr="mas-poster-3.png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60" r="31912" b="39965"/>
          <a:stretch/>
        </p:blipFill>
        <p:spPr>
          <a:xfrm>
            <a:off x="21458460" y="11043602"/>
            <a:ext cx="3268263" cy="1328807"/>
          </a:xfrm>
          <a:prstGeom prst="rect">
            <a:avLst/>
          </a:prstGeom>
        </p:spPr>
      </p:pic>
      <p:pic>
        <p:nvPicPr>
          <p:cNvPr id="63" name="Picture 62" descr="mas-poster-3.png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18" b="8676"/>
          <a:stretch/>
        </p:blipFill>
        <p:spPr>
          <a:xfrm>
            <a:off x="21490211" y="12521985"/>
            <a:ext cx="4800017" cy="1140659"/>
          </a:xfrm>
          <a:prstGeom prst="rect">
            <a:avLst/>
          </a:prstGeom>
        </p:spPr>
      </p:pic>
      <p:pic>
        <p:nvPicPr>
          <p:cNvPr id="37" name="Picture 36" descr="mas-poster-4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3733" y="10995773"/>
            <a:ext cx="1662608" cy="1469532"/>
          </a:xfrm>
          <a:prstGeom prst="rect">
            <a:avLst/>
          </a:prstGeom>
        </p:spPr>
      </p:pic>
      <p:pic>
        <p:nvPicPr>
          <p:cNvPr id="43" name="Picture 42" descr="TSWV_map_position.png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" b="7015"/>
          <a:stretch/>
        </p:blipFill>
        <p:spPr>
          <a:xfrm>
            <a:off x="15328900" y="22075140"/>
            <a:ext cx="7823200" cy="296265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5113000" y="5701528"/>
            <a:ext cx="10883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MAS pages are being created with help from experts in the community on particular traits of interest. Each page combines information and data pertaining to a particular trait.   </a:t>
            </a:r>
            <a:endParaRPr lang="en-US" sz="2800" dirty="0">
              <a:latin typeface="Comic Sans MS"/>
              <a:cs typeface="Comic Sans M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980400" y="7847828"/>
            <a:ext cx="554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Markers associated with this trait</a:t>
            </a:r>
            <a:endParaRPr lang="en-US" sz="2400" dirty="0">
              <a:latin typeface="Comic Sans MS"/>
              <a:cs typeface="Comic Sans MS"/>
            </a:endParaRPr>
          </a:p>
        </p:txBody>
      </p:sp>
      <p:pic>
        <p:nvPicPr>
          <p:cNvPr id="42" name="Picture 41" descr="TSWV_Cmap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2550" y="17132300"/>
            <a:ext cx="3660180" cy="6692900"/>
          </a:xfrm>
          <a:prstGeom prst="rect">
            <a:avLst/>
          </a:prstGeom>
          <a:ln>
            <a:solidFill>
              <a:srgbClr val="602D04"/>
            </a:solidFill>
          </a:ln>
          <a:effectLst>
            <a:outerShdw blurRad="50800" dist="38100" dir="2700000" algn="tl" rotWithShape="0">
              <a:srgbClr val="602D04">
                <a:alpha val="43000"/>
              </a:srgbClr>
            </a:outerShdw>
          </a:effectLst>
        </p:spPr>
      </p:pic>
      <p:sp>
        <p:nvSpPr>
          <p:cNvPr id="75" name="Down Arrow 74"/>
          <p:cNvSpPr/>
          <p:nvPr/>
        </p:nvSpPr>
        <p:spPr>
          <a:xfrm rot="16200000">
            <a:off x="22110700" y="19296752"/>
            <a:ext cx="495300" cy="1587500"/>
          </a:xfrm>
          <a:prstGeom prst="downArrow">
            <a:avLst/>
          </a:prstGeom>
          <a:solidFill>
            <a:srgbClr val="984807"/>
          </a:solidFill>
          <a:ln>
            <a:solidFill>
              <a:srgbClr val="39200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4909800" y="14047339"/>
            <a:ext cx="11912600" cy="2039751"/>
          </a:xfrm>
          <a:prstGeom prst="rect">
            <a:avLst/>
          </a:prstGeom>
          <a:solidFill>
            <a:srgbClr val="FFFAEE"/>
          </a:solidFill>
          <a:ln>
            <a:solidFill>
              <a:srgbClr val="98480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4922500" y="14109314"/>
            <a:ext cx="11836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mic Sans MS"/>
                <a:cs typeface="Comic Sans MS"/>
              </a:rPr>
              <a:t>Traits, Maps and Markers</a:t>
            </a:r>
          </a:p>
          <a:p>
            <a:r>
              <a:rPr lang="en-US" sz="2800" dirty="0" err="1" smtClean="0">
                <a:latin typeface="Comic Sans MS"/>
                <a:cs typeface="Comic Sans MS"/>
              </a:rPr>
              <a:t>PeanutBase</a:t>
            </a:r>
            <a:r>
              <a:rPr lang="en-US" sz="2800" dirty="0" smtClean="0">
                <a:latin typeface="Comic Sans MS"/>
                <a:cs typeface="Comic Sans MS"/>
              </a:rPr>
              <a:t> curators are developing a consistent trait vocabulary and collecting map, marker, and QTL data from the literature.</a:t>
            </a:r>
          </a:p>
          <a:p>
            <a:r>
              <a:rPr lang="en-US" sz="2800" b="1" dirty="0" smtClean="0">
                <a:latin typeface="Comic Sans MS"/>
                <a:cs typeface="Comic Sans MS"/>
              </a:rPr>
              <a:t>Direct contributions from the community are welcome!</a:t>
            </a:r>
            <a:endParaRPr lang="en-US" sz="2800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14757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</TotalTime>
  <Words>422</Words>
  <Application>Microsoft Macintosh PowerPoint</Application>
  <PresentationFormat>Custom</PresentationFormat>
  <Paragraphs>28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Iowa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Ethalinda Cannon</dc:creator>
  <cp:lastModifiedBy>Ethalinda Cannon</cp:lastModifiedBy>
  <cp:revision>71</cp:revision>
  <cp:lastPrinted>2014-11-06T16:48:56Z</cp:lastPrinted>
  <dcterms:created xsi:type="dcterms:W3CDTF">2014-07-01T00:21:33Z</dcterms:created>
  <dcterms:modified xsi:type="dcterms:W3CDTF">2014-11-06T16:58:13Z</dcterms:modified>
</cp:coreProperties>
</file>